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77" r:id="rId3"/>
    <p:sldId id="258" r:id="rId4"/>
    <p:sldId id="259" r:id="rId5"/>
    <p:sldId id="260" r:id="rId6"/>
    <p:sldId id="261" r:id="rId7"/>
    <p:sldId id="263" r:id="rId8"/>
    <p:sldId id="280" r:id="rId9"/>
    <p:sldId id="282" r:id="rId10"/>
    <p:sldId id="284" r:id="rId11"/>
    <p:sldId id="278" r:id="rId12"/>
    <p:sldId id="283" r:id="rId13"/>
  </p:sldIdLst>
  <p:sldSz cx="14630400" cy="8229600"/>
  <p:notesSz cx="8229600" cy="14630400"/>
  <p:embeddedFontLst>
    <p:embeddedFont>
      <p:font typeface="Montserrat" panose="00000500000000000000" pitchFamily="2" charset="0"/>
      <p:regular r:id="rId15"/>
      <p:bold r:id="rId16"/>
      <p:italic r:id="rId17"/>
      <p:boldItalic r:id="rId18"/>
    </p:embeddedFont>
    <p:embeddedFont>
      <p:font typeface="Nobile" panose="02020500000000000000" charset="0"/>
      <p:regular r:id="rId19"/>
    </p:embeddedFont>
    <p:embeddedFont>
      <p:font typeface="Noto Sans TC" panose="020B0200000000000000" pitchFamily="34" charset="-120"/>
      <p:regular r:id="rId20"/>
      <p:bold r:id="rId21"/>
    </p:embeddedFont>
    <p:embeddedFont>
      <p:font typeface="Playfair Display" panose="00000500000000000000" pitchFamily="2" charset="0"/>
      <p:regular r:id="rId22"/>
      <p:bold r:id="rId23"/>
      <p:italic r:id="rId24"/>
      <p:boldItalic r:id="rId25"/>
    </p:embeddedFont>
    <p:embeddedFont>
      <p:font typeface="微軟正黑體" panose="020B0604030504040204" pitchFamily="34" charset="-120"/>
      <p:regular r:id="rId26"/>
      <p:bold r:id="rId27"/>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9347"/>
    <a:srgbClr val="2B4D37"/>
    <a:srgbClr val="7659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8" d="100"/>
          <a:sy n="88" d="100"/>
        </p:scale>
        <p:origin x="132" y="22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415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14568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63429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387e4aa07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387e4aa07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7720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145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644902"/>
          </a:xfrm>
          <a:prstGeom prst="rect">
            <a:avLst/>
          </a:prstGeom>
          <a:solidFill>
            <a:srgbClr val="DEEEE1"/>
          </a:solidFill>
          <a:ln/>
        </p:spPr>
      </p:sp>
      <p:sp>
        <p:nvSpPr>
          <p:cNvPr id="3" name="Shape 1"/>
          <p:cNvSpPr/>
          <p:nvPr/>
        </p:nvSpPr>
        <p:spPr>
          <a:xfrm>
            <a:off x="0" y="0"/>
            <a:ext cx="14630400" cy="10644902"/>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211395"/>
          </a:xfrm>
          <a:prstGeom prst="rect">
            <a:avLst/>
          </a:prstGeom>
          <a:solidFill>
            <a:srgbClr val="DEEEE1"/>
          </a:solidFill>
          <a:ln/>
        </p:spPr>
      </p:sp>
      <p:sp>
        <p:nvSpPr>
          <p:cNvPr id="3" name="Shape 1"/>
          <p:cNvSpPr/>
          <p:nvPr/>
        </p:nvSpPr>
        <p:spPr>
          <a:xfrm>
            <a:off x="0" y="0"/>
            <a:ext cx="14630400" cy="10211395"/>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9884569"/>
          </a:xfrm>
          <a:prstGeom prst="rect">
            <a:avLst/>
          </a:prstGeom>
          <a:solidFill>
            <a:srgbClr val="DEEEE1"/>
          </a:solidFill>
          <a:ln/>
        </p:spPr>
      </p:sp>
      <p:sp>
        <p:nvSpPr>
          <p:cNvPr id="3" name="Shape 1"/>
          <p:cNvSpPr/>
          <p:nvPr/>
        </p:nvSpPr>
        <p:spPr>
          <a:xfrm>
            <a:off x="0" y="0"/>
            <a:ext cx="14630400" cy="9884569"/>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550473"/>
          </a:xfrm>
          <a:prstGeom prst="rect">
            <a:avLst/>
          </a:prstGeom>
          <a:solidFill>
            <a:srgbClr val="DEEEE1"/>
          </a:solidFill>
          <a:ln/>
        </p:spPr>
      </p:sp>
      <p:sp>
        <p:nvSpPr>
          <p:cNvPr id="3" name="Shape 1"/>
          <p:cNvSpPr/>
          <p:nvPr/>
        </p:nvSpPr>
        <p:spPr>
          <a:xfrm>
            <a:off x="0" y="0"/>
            <a:ext cx="14630400" cy="8550473"/>
          </a:xfrm>
          <a:prstGeom prst="rect">
            <a:avLst/>
          </a:prstGeom>
          <a:solidFill>
            <a:srgbClr val="405449"/>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56"/>
        <p:cNvGrpSpPr/>
        <p:nvPr/>
      </p:nvGrpSpPr>
      <p:grpSpPr>
        <a:xfrm>
          <a:off x="0" y="0"/>
          <a:ext cx="0" cy="0"/>
          <a:chOff x="0" y="0"/>
          <a:chExt cx="0" cy="0"/>
        </a:xfrm>
      </p:grpSpPr>
      <p:sp>
        <p:nvSpPr>
          <p:cNvPr id="57" name="Google Shape;57;p16"/>
          <p:cNvSpPr/>
          <p:nvPr/>
        </p:nvSpPr>
        <p:spPr>
          <a:xfrm>
            <a:off x="120" y="2423760"/>
            <a:ext cx="14630400" cy="883200"/>
          </a:xfrm>
          <a:prstGeom prst="rect">
            <a:avLst/>
          </a:prstGeom>
          <a:solidFill>
            <a:srgbClr val="2B4D37"/>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8" name="Google Shape;58;p16"/>
          <p:cNvSpPr/>
          <p:nvPr/>
        </p:nvSpPr>
        <p:spPr>
          <a:xfrm>
            <a:off x="120" y="5070200"/>
            <a:ext cx="14630400" cy="883200"/>
          </a:xfrm>
          <a:prstGeom prst="rect">
            <a:avLst/>
          </a:prstGeom>
          <a:solidFill>
            <a:srgbClr val="2B4D37"/>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9" name="Google Shape;59;p16"/>
          <p:cNvSpPr txBox="1">
            <a:spLocks noGrp="1"/>
          </p:cNvSpPr>
          <p:nvPr>
            <p:ph type="title" hasCustomPrompt="1"/>
          </p:nvPr>
        </p:nvSpPr>
        <p:spPr>
          <a:xfrm rot="1973">
            <a:off x="2184960" y="23431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60" name="Google Shape;60;p16"/>
          <p:cNvSpPr txBox="1">
            <a:spLocks noGrp="1"/>
          </p:cNvSpPr>
          <p:nvPr>
            <p:ph type="subTitle" idx="1"/>
          </p:nvPr>
        </p:nvSpPr>
        <p:spPr>
          <a:xfrm>
            <a:off x="1152000" y="377992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6"/>
          <p:cNvSpPr txBox="1">
            <a:spLocks noGrp="1"/>
          </p:cNvSpPr>
          <p:nvPr>
            <p:ph type="title" idx="2" hasCustomPrompt="1"/>
          </p:nvPr>
        </p:nvSpPr>
        <p:spPr>
          <a:xfrm rot="1973">
            <a:off x="2184960" y="49643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62" name="Google Shape;62;p16"/>
          <p:cNvSpPr txBox="1">
            <a:spLocks noGrp="1"/>
          </p:cNvSpPr>
          <p:nvPr>
            <p:ph type="subTitle" idx="3"/>
          </p:nvPr>
        </p:nvSpPr>
        <p:spPr>
          <a:xfrm>
            <a:off x="1152000" y="640128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16"/>
          <p:cNvSpPr txBox="1">
            <a:spLocks noGrp="1"/>
          </p:cNvSpPr>
          <p:nvPr>
            <p:ph type="title" idx="4" hasCustomPrompt="1"/>
          </p:nvPr>
        </p:nvSpPr>
        <p:spPr>
          <a:xfrm rot="1973">
            <a:off x="6479040" y="23431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64" name="Google Shape;64;p16"/>
          <p:cNvSpPr txBox="1">
            <a:spLocks noGrp="1"/>
          </p:cNvSpPr>
          <p:nvPr>
            <p:ph type="subTitle" idx="5"/>
          </p:nvPr>
        </p:nvSpPr>
        <p:spPr>
          <a:xfrm>
            <a:off x="5446080" y="377992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6"/>
          <p:cNvSpPr txBox="1">
            <a:spLocks noGrp="1"/>
          </p:cNvSpPr>
          <p:nvPr>
            <p:ph type="title" idx="6" hasCustomPrompt="1"/>
          </p:nvPr>
        </p:nvSpPr>
        <p:spPr>
          <a:xfrm rot="1973">
            <a:off x="6479040" y="49643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66" name="Google Shape;66;p16"/>
          <p:cNvSpPr txBox="1">
            <a:spLocks noGrp="1"/>
          </p:cNvSpPr>
          <p:nvPr>
            <p:ph type="subTitle" idx="7"/>
          </p:nvPr>
        </p:nvSpPr>
        <p:spPr>
          <a:xfrm>
            <a:off x="5446080" y="640128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6"/>
          <p:cNvSpPr txBox="1">
            <a:spLocks noGrp="1"/>
          </p:cNvSpPr>
          <p:nvPr>
            <p:ph type="title" idx="8" hasCustomPrompt="1"/>
          </p:nvPr>
        </p:nvSpPr>
        <p:spPr>
          <a:xfrm rot="1973">
            <a:off x="10773120" y="23431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68" name="Google Shape;68;p16"/>
          <p:cNvSpPr txBox="1">
            <a:spLocks noGrp="1"/>
          </p:cNvSpPr>
          <p:nvPr>
            <p:ph type="subTitle" idx="9"/>
          </p:nvPr>
        </p:nvSpPr>
        <p:spPr>
          <a:xfrm>
            <a:off x="9740160" y="377992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6"/>
          <p:cNvSpPr txBox="1">
            <a:spLocks noGrp="1"/>
          </p:cNvSpPr>
          <p:nvPr>
            <p:ph type="title" idx="13" hasCustomPrompt="1"/>
          </p:nvPr>
        </p:nvSpPr>
        <p:spPr>
          <a:xfrm rot="1973">
            <a:off x="10773120" y="4964322"/>
            <a:ext cx="1672320" cy="96336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4800">
                <a:solidFill>
                  <a:schemeClr val="lt1"/>
                </a:solidFill>
              </a:defRPr>
            </a:lvl1pPr>
            <a:lvl2pPr lvl="1" algn="ctr" rtl="0">
              <a:spcBef>
                <a:spcPts val="0"/>
              </a:spcBef>
              <a:spcAft>
                <a:spcPts val="0"/>
              </a:spcAft>
              <a:buSzPts val="3000"/>
              <a:buNone/>
              <a:defRPr sz="4800"/>
            </a:lvl2pPr>
            <a:lvl3pPr lvl="2" algn="ctr" rtl="0">
              <a:spcBef>
                <a:spcPts val="0"/>
              </a:spcBef>
              <a:spcAft>
                <a:spcPts val="0"/>
              </a:spcAft>
              <a:buSzPts val="3000"/>
              <a:buNone/>
              <a:defRPr sz="4800"/>
            </a:lvl3pPr>
            <a:lvl4pPr lvl="3" algn="ctr" rtl="0">
              <a:spcBef>
                <a:spcPts val="0"/>
              </a:spcBef>
              <a:spcAft>
                <a:spcPts val="0"/>
              </a:spcAft>
              <a:buSzPts val="3000"/>
              <a:buNone/>
              <a:defRPr sz="4800"/>
            </a:lvl4pPr>
            <a:lvl5pPr lvl="4" algn="ctr" rtl="0">
              <a:spcBef>
                <a:spcPts val="0"/>
              </a:spcBef>
              <a:spcAft>
                <a:spcPts val="0"/>
              </a:spcAft>
              <a:buSzPts val="3000"/>
              <a:buNone/>
              <a:defRPr sz="4800"/>
            </a:lvl5pPr>
            <a:lvl6pPr lvl="5" algn="ctr" rtl="0">
              <a:spcBef>
                <a:spcPts val="0"/>
              </a:spcBef>
              <a:spcAft>
                <a:spcPts val="0"/>
              </a:spcAft>
              <a:buSzPts val="3000"/>
              <a:buNone/>
              <a:defRPr sz="4800"/>
            </a:lvl6pPr>
            <a:lvl7pPr lvl="6" algn="ctr" rtl="0">
              <a:spcBef>
                <a:spcPts val="0"/>
              </a:spcBef>
              <a:spcAft>
                <a:spcPts val="0"/>
              </a:spcAft>
              <a:buSzPts val="3000"/>
              <a:buNone/>
              <a:defRPr sz="4800"/>
            </a:lvl7pPr>
            <a:lvl8pPr lvl="7" algn="ctr" rtl="0">
              <a:spcBef>
                <a:spcPts val="0"/>
              </a:spcBef>
              <a:spcAft>
                <a:spcPts val="0"/>
              </a:spcAft>
              <a:buSzPts val="3000"/>
              <a:buNone/>
              <a:defRPr sz="4800"/>
            </a:lvl8pPr>
            <a:lvl9pPr lvl="8" algn="ctr" rtl="0">
              <a:spcBef>
                <a:spcPts val="0"/>
              </a:spcBef>
              <a:spcAft>
                <a:spcPts val="0"/>
              </a:spcAft>
              <a:buSzPts val="3000"/>
              <a:buNone/>
              <a:defRPr sz="4800"/>
            </a:lvl9pPr>
          </a:lstStyle>
          <a:p>
            <a:r>
              <a:t>xx%</a:t>
            </a:r>
          </a:p>
        </p:txBody>
      </p:sp>
      <p:sp>
        <p:nvSpPr>
          <p:cNvPr id="70" name="Google Shape;70;p16"/>
          <p:cNvSpPr txBox="1">
            <a:spLocks noGrp="1"/>
          </p:cNvSpPr>
          <p:nvPr>
            <p:ph type="subTitle" idx="14"/>
          </p:nvPr>
        </p:nvSpPr>
        <p:spPr>
          <a:xfrm>
            <a:off x="9740160" y="6401285"/>
            <a:ext cx="3738240" cy="96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6"/>
          <p:cNvSpPr txBox="1">
            <a:spLocks noGrp="1"/>
          </p:cNvSpPr>
          <p:nvPr>
            <p:ph type="subTitle" idx="15"/>
          </p:nvPr>
        </p:nvSpPr>
        <p:spPr>
          <a:xfrm>
            <a:off x="1152000" y="329160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2" name="Google Shape;72;p16"/>
          <p:cNvSpPr txBox="1">
            <a:spLocks noGrp="1"/>
          </p:cNvSpPr>
          <p:nvPr>
            <p:ph type="subTitle" idx="16"/>
          </p:nvPr>
        </p:nvSpPr>
        <p:spPr>
          <a:xfrm>
            <a:off x="1152000" y="591312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3" name="Google Shape;73;p16"/>
          <p:cNvSpPr txBox="1">
            <a:spLocks noGrp="1"/>
          </p:cNvSpPr>
          <p:nvPr>
            <p:ph type="subTitle" idx="17"/>
          </p:nvPr>
        </p:nvSpPr>
        <p:spPr>
          <a:xfrm>
            <a:off x="5446080" y="329160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4" name="Google Shape;74;p16"/>
          <p:cNvSpPr txBox="1">
            <a:spLocks noGrp="1"/>
          </p:cNvSpPr>
          <p:nvPr>
            <p:ph type="subTitle" idx="18"/>
          </p:nvPr>
        </p:nvSpPr>
        <p:spPr>
          <a:xfrm>
            <a:off x="5446080" y="591312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5" name="Google Shape;75;p16"/>
          <p:cNvSpPr txBox="1">
            <a:spLocks noGrp="1"/>
          </p:cNvSpPr>
          <p:nvPr>
            <p:ph type="subTitle" idx="19"/>
          </p:nvPr>
        </p:nvSpPr>
        <p:spPr>
          <a:xfrm>
            <a:off x="9740160" y="329160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6" name="Google Shape;76;p16"/>
          <p:cNvSpPr txBox="1">
            <a:spLocks noGrp="1"/>
          </p:cNvSpPr>
          <p:nvPr>
            <p:ph type="subTitle" idx="20"/>
          </p:nvPr>
        </p:nvSpPr>
        <p:spPr>
          <a:xfrm>
            <a:off x="9740160" y="5913120"/>
            <a:ext cx="3738240" cy="74736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1800"/>
              <a:buNone/>
              <a:defRPr sz="2880">
                <a:solidFill>
                  <a:schemeClr val="dk2"/>
                </a:solidFill>
              </a:defRPr>
            </a:lvl1pPr>
            <a:lvl2pPr lvl="1" algn="ctr" rtl="0">
              <a:lnSpc>
                <a:spcPct val="100000"/>
              </a:lnSpc>
              <a:spcBef>
                <a:spcPts val="0"/>
              </a:spcBef>
              <a:spcAft>
                <a:spcPts val="0"/>
              </a:spcAft>
              <a:buClr>
                <a:schemeClr val="dk2"/>
              </a:buClr>
              <a:buSzPts val="1800"/>
              <a:buNone/>
              <a:defRPr sz="2880">
                <a:solidFill>
                  <a:schemeClr val="dk2"/>
                </a:solidFill>
              </a:defRPr>
            </a:lvl2pPr>
            <a:lvl3pPr lvl="2" algn="ctr" rtl="0">
              <a:lnSpc>
                <a:spcPct val="100000"/>
              </a:lnSpc>
              <a:spcBef>
                <a:spcPts val="0"/>
              </a:spcBef>
              <a:spcAft>
                <a:spcPts val="0"/>
              </a:spcAft>
              <a:buClr>
                <a:schemeClr val="dk2"/>
              </a:buClr>
              <a:buSzPts val="1800"/>
              <a:buNone/>
              <a:defRPr sz="2880">
                <a:solidFill>
                  <a:schemeClr val="dk2"/>
                </a:solidFill>
              </a:defRPr>
            </a:lvl3pPr>
            <a:lvl4pPr lvl="3" algn="ctr" rtl="0">
              <a:lnSpc>
                <a:spcPct val="100000"/>
              </a:lnSpc>
              <a:spcBef>
                <a:spcPts val="0"/>
              </a:spcBef>
              <a:spcAft>
                <a:spcPts val="0"/>
              </a:spcAft>
              <a:buClr>
                <a:schemeClr val="dk2"/>
              </a:buClr>
              <a:buSzPts val="1800"/>
              <a:buNone/>
              <a:defRPr sz="2880">
                <a:solidFill>
                  <a:schemeClr val="dk2"/>
                </a:solidFill>
              </a:defRPr>
            </a:lvl4pPr>
            <a:lvl5pPr lvl="4" algn="ctr" rtl="0">
              <a:lnSpc>
                <a:spcPct val="100000"/>
              </a:lnSpc>
              <a:spcBef>
                <a:spcPts val="0"/>
              </a:spcBef>
              <a:spcAft>
                <a:spcPts val="0"/>
              </a:spcAft>
              <a:buClr>
                <a:schemeClr val="dk2"/>
              </a:buClr>
              <a:buSzPts val="1800"/>
              <a:buNone/>
              <a:defRPr sz="2880">
                <a:solidFill>
                  <a:schemeClr val="dk2"/>
                </a:solidFill>
              </a:defRPr>
            </a:lvl5pPr>
            <a:lvl6pPr lvl="5" algn="ctr" rtl="0">
              <a:lnSpc>
                <a:spcPct val="100000"/>
              </a:lnSpc>
              <a:spcBef>
                <a:spcPts val="0"/>
              </a:spcBef>
              <a:spcAft>
                <a:spcPts val="0"/>
              </a:spcAft>
              <a:buClr>
                <a:schemeClr val="dk2"/>
              </a:buClr>
              <a:buSzPts val="1800"/>
              <a:buNone/>
              <a:defRPr sz="2880">
                <a:solidFill>
                  <a:schemeClr val="dk2"/>
                </a:solidFill>
              </a:defRPr>
            </a:lvl6pPr>
            <a:lvl7pPr lvl="6" algn="ctr" rtl="0">
              <a:lnSpc>
                <a:spcPct val="100000"/>
              </a:lnSpc>
              <a:spcBef>
                <a:spcPts val="0"/>
              </a:spcBef>
              <a:spcAft>
                <a:spcPts val="0"/>
              </a:spcAft>
              <a:buClr>
                <a:schemeClr val="dk2"/>
              </a:buClr>
              <a:buSzPts val="1800"/>
              <a:buNone/>
              <a:defRPr sz="2880">
                <a:solidFill>
                  <a:schemeClr val="dk2"/>
                </a:solidFill>
              </a:defRPr>
            </a:lvl7pPr>
            <a:lvl8pPr lvl="7" algn="ctr" rtl="0">
              <a:lnSpc>
                <a:spcPct val="100000"/>
              </a:lnSpc>
              <a:spcBef>
                <a:spcPts val="0"/>
              </a:spcBef>
              <a:spcAft>
                <a:spcPts val="0"/>
              </a:spcAft>
              <a:buClr>
                <a:schemeClr val="dk2"/>
              </a:buClr>
              <a:buSzPts val="1800"/>
              <a:buNone/>
              <a:defRPr sz="2880">
                <a:solidFill>
                  <a:schemeClr val="dk2"/>
                </a:solidFill>
              </a:defRPr>
            </a:lvl8pPr>
            <a:lvl9pPr lvl="8" algn="ctr" rtl="0">
              <a:lnSpc>
                <a:spcPct val="100000"/>
              </a:lnSpc>
              <a:spcBef>
                <a:spcPts val="0"/>
              </a:spcBef>
              <a:spcAft>
                <a:spcPts val="0"/>
              </a:spcAft>
              <a:buClr>
                <a:schemeClr val="dk2"/>
              </a:buClr>
              <a:buSzPts val="1800"/>
              <a:buNone/>
              <a:defRPr sz="2880">
                <a:solidFill>
                  <a:schemeClr val="dk2"/>
                </a:solidFill>
              </a:defRPr>
            </a:lvl9pPr>
          </a:lstStyle>
          <a:p>
            <a:endParaRPr/>
          </a:p>
        </p:txBody>
      </p:sp>
      <p:sp>
        <p:nvSpPr>
          <p:cNvPr id="77" name="Google Shape;77;p16"/>
          <p:cNvSpPr txBox="1">
            <a:spLocks noGrp="1"/>
          </p:cNvSpPr>
          <p:nvPr>
            <p:ph type="title" idx="21"/>
          </p:nvPr>
        </p:nvSpPr>
        <p:spPr>
          <a:xfrm>
            <a:off x="1141160" y="1389880"/>
            <a:ext cx="12348000" cy="87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4000"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3360" b="1">
                <a:latin typeface="Montserrat"/>
                <a:ea typeface="Montserrat"/>
                <a:cs typeface="Montserrat"/>
                <a:sym typeface="Montserrat"/>
              </a:defRPr>
            </a:lvl2pPr>
            <a:lvl3pPr lvl="2" algn="ctr" rtl="0">
              <a:spcBef>
                <a:spcPts val="0"/>
              </a:spcBef>
              <a:spcAft>
                <a:spcPts val="0"/>
              </a:spcAft>
              <a:buSzPts val="2100"/>
              <a:buFont typeface="Montserrat"/>
              <a:buNone/>
              <a:defRPr sz="3360" b="1">
                <a:latin typeface="Montserrat"/>
                <a:ea typeface="Montserrat"/>
                <a:cs typeface="Montserrat"/>
                <a:sym typeface="Montserrat"/>
              </a:defRPr>
            </a:lvl3pPr>
            <a:lvl4pPr lvl="3" algn="ctr" rtl="0">
              <a:spcBef>
                <a:spcPts val="0"/>
              </a:spcBef>
              <a:spcAft>
                <a:spcPts val="0"/>
              </a:spcAft>
              <a:buSzPts val="2100"/>
              <a:buFont typeface="Montserrat"/>
              <a:buNone/>
              <a:defRPr sz="3360" b="1">
                <a:latin typeface="Montserrat"/>
                <a:ea typeface="Montserrat"/>
                <a:cs typeface="Montserrat"/>
                <a:sym typeface="Montserrat"/>
              </a:defRPr>
            </a:lvl4pPr>
            <a:lvl5pPr lvl="4" algn="ctr" rtl="0">
              <a:spcBef>
                <a:spcPts val="0"/>
              </a:spcBef>
              <a:spcAft>
                <a:spcPts val="0"/>
              </a:spcAft>
              <a:buSzPts val="2100"/>
              <a:buFont typeface="Montserrat"/>
              <a:buNone/>
              <a:defRPr sz="3360" b="1">
                <a:latin typeface="Montserrat"/>
                <a:ea typeface="Montserrat"/>
                <a:cs typeface="Montserrat"/>
                <a:sym typeface="Montserrat"/>
              </a:defRPr>
            </a:lvl5pPr>
            <a:lvl6pPr lvl="5" algn="ctr" rtl="0">
              <a:spcBef>
                <a:spcPts val="0"/>
              </a:spcBef>
              <a:spcAft>
                <a:spcPts val="0"/>
              </a:spcAft>
              <a:buSzPts val="2100"/>
              <a:buFont typeface="Montserrat"/>
              <a:buNone/>
              <a:defRPr sz="3360" b="1">
                <a:latin typeface="Montserrat"/>
                <a:ea typeface="Montserrat"/>
                <a:cs typeface="Montserrat"/>
                <a:sym typeface="Montserrat"/>
              </a:defRPr>
            </a:lvl6pPr>
            <a:lvl7pPr lvl="6" algn="ctr" rtl="0">
              <a:spcBef>
                <a:spcPts val="0"/>
              </a:spcBef>
              <a:spcAft>
                <a:spcPts val="0"/>
              </a:spcAft>
              <a:buSzPts val="2100"/>
              <a:buFont typeface="Montserrat"/>
              <a:buNone/>
              <a:defRPr sz="3360" b="1">
                <a:latin typeface="Montserrat"/>
                <a:ea typeface="Montserrat"/>
                <a:cs typeface="Montserrat"/>
                <a:sym typeface="Montserrat"/>
              </a:defRPr>
            </a:lvl7pPr>
            <a:lvl8pPr lvl="7" algn="ctr" rtl="0">
              <a:spcBef>
                <a:spcPts val="0"/>
              </a:spcBef>
              <a:spcAft>
                <a:spcPts val="0"/>
              </a:spcAft>
              <a:buSzPts val="2100"/>
              <a:buFont typeface="Montserrat"/>
              <a:buNone/>
              <a:defRPr sz="3360" b="1">
                <a:latin typeface="Montserrat"/>
                <a:ea typeface="Montserrat"/>
                <a:cs typeface="Montserrat"/>
                <a:sym typeface="Montserrat"/>
              </a:defRPr>
            </a:lvl8pPr>
            <a:lvl9pPr lvl="8" algn="ctr" rtl="0">
              <a:spcBef>
                <a:spcPts val="0"/>
              </a:spcBef>
              <a:spcAft>
                <a:spcPts val="0"/>
              </a:spcAft>
              <a:buSzPts val="2100"/>
              <a:buFont typeface="Montserrat"/>
              <a:buNone/>
              <a:defRPr sz="3360" b="1">
                <a:latin typeface="Montserrat"/>
                <a:ea typeface="Montserrat"/>
                <a:cs typeface="Montserrat"/>
                <a:sym typeface="Montserrat"/>
              </a:defRPr>
            </a:lvl9pPr>
          </a:lstStyle>
          <a:p>
            <a:endParaRPr/>
          </a:p>
        </p:txBody>
      </p:sp>
      <p:sp>
        <p:nvSpPr>
          <p:cNvPr id="78" name="Google Shape;78;p16"/>
          <p:cNvSpPr/>
          <p:nvPr/>
        </p:nvSpPr>
        <p:spPr>
          <a:xfrm>
            <a:off x="-77520" y="-93040"/>
            <a:ext cx="14785440" cy="1317120"/>
          </a:xfrm>
          <a:prstGeom prst="rect">
            <a:avLst/>
          </a:prstGeom>
          <a:solidFill>
            <a:srgbClr val="2B4D37"/>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Tree>
    <p:extLst>
      <p:ext uri="{BB962C8B-B14F-4D97-AF65-F5344CB8AC3E}">
        <p14:creationId xmlns:p14="http://schemas.microsoft.com/office/powerpoint/2010/main" val="231380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30195"/>
          </a:xfrm>
          <a:prstGeom prst="rect">
            <a:avLst/>
          </a:prstGeom>
          <a:solidFill>
            <a:srgbClr val="DEEEE1"/>
          </a:solidFill>
          <a:ln/>
        </p:spPr>
      </p:sp>
      <p:sp>
        <p:nvSpPr>
          <p:cNvPr id="3" name="Shape 1"/>
          <p:cNvSpPr/>
          <p:nvPr/>
        </p:nvSpPr>
        <p:spPr>
          <a:xfrm>
            <a:off x="0" y="0"/>
            <a:ext cx="14630400" cy="8230195"/>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571667"/>
          </a:xfrm>
          <a:prstGeom prst="rect">
            <a:avLst/>
          </a:prstGeom>
          <a:solidFill>
            <a:srgbClr val="DEEEE1"/>
          </a:solidFill>
          <a:ln/>
        </p:spPr>
      </p:sp>
      <p:sp>
        <p:nvSpPr>
          <p:cNvPr id="3" name="Shape 1"/>
          <p:cNvSpPr/>
          <p:nvPr/>
        </p:nvSpPr>
        <p:spPr>
          <a:xfrm>
            <a:off x="0" y="0"/>
            <a:ext cx="14630400" cy="8571667"/>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556558"/>
          </a:xfrm>
          <a:prstGeom prst="rect">
            <a:avLst/>
          </a:prstGeom>
          <a:solidFill>
            <a:srgbClr val="DEEEE1"/>
          </a:solidFill>
          <a:ln/>
        </p:spPr>
      </p:sp>
      <p:sp>
        <p:nvSpPr>
          <p:cNvPr id="3" name="Shape 1"/>
          <p:cNvSpPr/>
          <p:nvPr/>
        </p:nvSpPr>
        <p:spPr>
          <a:xfrm>
            <a:off x="0" y="0"/>
            <a:ext cx="14630400" cy="10556558"/>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3430964"/>
          </a:xfrm>
          <a:prstGeom prst="rect">
            <a:avLst/>
          </a:prstGeom>
          <a:solidFill>
            <a:srgbClr val="DEEEE1"/>
          </a:solidFill>
          <a:ln/>
        </p:spPr>
      </p:sp>
      <p:sp>
        <p:nvSpPr>
          <p:cNvPr id="3" name="Shape 1"/>
          <p:cNvSpPr/>
          <p:nvPr/>
        </p:nvSpPr>
        <p:spPr>
          <a:xfrm>
            <a:off x="0" y="0"/>
            <a:ext cx="14630400" cy="13430964"/>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9"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mailto:d123469@gmail.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mailto:20yzwang@gmail.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z82529371@gmail.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50473"/>
          </a:xfrm>
          <a:prstGeom prst="rect">
            <a:avLst/>
          </a:prstGeom>
        </p:spPr>
      </p:pic>
      <p:sp>
        <p:nvSpPr>
          <p:cNvPr id="3" name="Shape 0"/>
          <p:cNvSpPr/>
          <p:nvPr/>
        </p:nvSpPr>
        <p:spPr>
          <a:xfrm>
            <a:off x="0" y="0"/>
            <a:ext cx="14630400" cy="8550473"/>
          </a:xfrm>
          <a:prstGeom prst="rect">
            <a:avLst/>
          </a:prstGeom>
          <a:solidFill>
            <a:srgbClr val="405449">
              <a:alpha val="80000"/>
            </a:srgbClr>
          </a:solidFill>
          <a:ln/>
        </p:spPr>
        <p:txBody>
          <a:bodyPr/>
          <a:lstStyle/>
          <a:p>
            <a:endParaRPr lang="zh-TW" altLang="en-US" dirty="0"/>
          </a:p>
        </p:txBody>
      </p:sp>
      <p:sp>
        <p:nvSpPr>
          <p:cNvPr id="4" name="Text 1"/>
          <p:cNvSpPr/>
          <p:nvPr/>
        </p:nvSpPr>
        <p:spPr>
          <a:xfrm>
            <a:off x="396835" y="413861"/>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5" name="Text 2"/>
          <p:cNvSpPr/>
          <p:nvPr/>
        </p:nvSpPr>
        <p:spPr>
          <a:xfrm>
            <a:off x="396835" y="722828"/>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6" name="Text 3"/>
          <p:cNvSpPr/>
          <p:nvPr/>
        </p:nvSpPr>
        <p:spPr>
          <a:xfrm>
            <a:off x="396835" y="1031796"/>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7" name="Text 4"/>
          <p:cNvSpPr/>
          <p:nvPr/>
        </p:nvSpPr>
        <p:spPr>
          <a:xfrm>
            <a:off x="396835" y="1340763"/>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8" name="Text 5"/>
          <p:cNvSpPr/>
          <p:nvPr/>
        </p:nvSpPr>
        <p:spPr>
          <a:xfrm>
            <a:off x="396835" y="1649730"/>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9" name="Text 6"/>
          <p:cNvSpPr/>
          <p:nvPr/>
        </p:nvSpPr>
        <p:spPr>
          <a:xfrm>
            <a:off x="396835" y="1958697"/>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0" name="Text 7"/>
          <p:cNvSpPr/>
          <p:nvPr/>
        </p:nvSpPr>
        <p:spPr>
          <a:xfrm>
            <a:off x="396835" y="2267664"/>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1" name="Text 8"/>
          <p:cNvSpPr/>
          <p:nvPr/>
        </p:nvSpPr>
        <p:spPr>
          <a:xfrm>
            <a:off x="396835" y="2576632"/>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2" name="Text 9"/>
          <p:cNvSpPr/>
          <p:nvPr/>
        </p:nvSpPr>
        <p:spPr>
          <a:xfrm>
            <a:off x="396835" y="2885599"/>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3" name="Text 10"/>
          <p:cNvSpPr/>
          <p:nvPr/>
        </p:nvSpPr>
        <p:spPr>
          <a:xfrm>
            <a:off x="396835" y="3194566"/>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4" name="Text 11"/>
          <p:cNvSpPr/>
          <p:nvPr/>
        </p:nvSpPr>
        <p:spPr>
          <a:xfrm>
            <a:off x="396835" y="3503533"/>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5" name="Text 12"/>
          <p:cNvSpPr/>
          <p:nvPr/>
        </p:nvSpPr>
        <p:spPr>
          <a:xfrm>
            <a:off x="396835" y="3812500"/>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6" name="Text 13"/>
          <p:cNvSpPr/>
          <p:nvPr/>
        </p:nvSpPr>
        <p:spPr>
          <a:xfrm>
            <a:off x="396835" y="4121468"/>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7" name="Text 14"/>
          <p:cNvSpPr/>
          <p:nvPr/>
        </p:nvSpPr>
        <p:spPr>
          <a:xfrm>
            <a:off x="396835" y="4430435"/>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8" name="Text 15"/>
          <p:cNvSpPr/>
          <p:nvPr/>
        </p:nvSpPr>
        <p:spPr>
          <a:xfrm>
            <a:off x="396835" y="4739402"/>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9" name="Text 16"/>
          <p:cNvSpPr/>
          <p:nvPr/>
        </p:nvSpPr>
        <p:spPr>
          <a:xfrm>
            <a:off x="396835" y="5048369"/>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20" name="Text 17"/>
          <p:cNvSpPr/>
          <p:nvPr/>
        </p:nvSpPr>
        <p:spPr>
          <a:xfrm>
            <a:off x="396835" y="5357336"/>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21" name="Text 18"/>
          <p:cNvSpPr/>
          <p:nvPr/>
        </p:nvSpPr>
        <p:spPr>
          <a:xfrm>
            <a:off x="396835" y="5666303"/>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22" name="Text 19"/>
          <p:cNvSpPr/>
          <p:nvPr/>
        </p:nvSpPr>
        <p:spPr>
          <a:xfrm>
            <a:off x="396835" y="5975271"/>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23" name="Text 20"/>
          <p:cNvSpPr/>
          <p:nvPr/>
        </p:nvSpPr>
        <p:spPr>
          <a:xfrm>
            <a:off x="396835" y="6284238"/>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24" name="Text 21"/>
          <p:cNvSpPr/>
          <p:nvPr/>
        </p:nvSpPr>
        <p:spPr>
          <a:xfrm>
            <a:off x="2665095" y="4183083"/>
            <a:ext cx="3912751" cy="488990"/>
          </a:xfrm>
          <a:prstGeom prst="rect">
            <a:avLst/>
          </a:prstGeom>
          <a:noFill/>
          <a:ln/>
        </p:spPr>
        <p:txBody>
          <a:bodyPr wrap="none" lIns="0" tIns="0" rIns="0" bIns="0" rtlCol="0" anchor="t"/>
          <a:lstStyle/>
          <a:p>
            <a:pPr marL="0" indent="0">
              <a:lnSpc>
                <a:spcPts val="3850"/>
              </a:lnSpc>
              <a:buNone/>
            </a:pPr>
            <a:r>
              <a:rPr lang="en-US" sz="4400" b="1" dirty="0" err="1">
                <a:solidFill>
                  <a:schemeClr val="bg1"/>
                </a:solidFill>
                <a:latin typeface="Noto Sans TC" pitchFamily="34" charset="0"/>
                <a:ea typeface="Noto Sans TC" pitchFamily="34" charset="-122"/>
                <a:cs typeface="Noto Sans TC" pitchFamily="34" charset="-120"/>
              </a:rPr>
              <a:t>只欠東風</a:t>
            </a:r>
            <a:r>
              <a:rPr lang="en-US" sz="3050" b="1" dirty="0">
                <a:solidFill>
                  <a:schemeClr val="bg1"/>
                </a:solidFill>
                <a:latin typeface="Noto Sans TC" pitchFamily="34" charset="0"/>
                <a:ea typeface="Noto Sans TC" pitchFamily="34" charset="-122"/>
                <a:cs typeface="Noto Sans TC" pitchFamily="34" charset="-120"/>
              </a:rPr>
              <a:t> </a:t>
            </a:r>
            <a:endParaRPr lang="en-US" sz="3050" dirty="0">
              <a:solidFill>
                <a:schemeClr val="bg1"/>
              </a:solidFill>
            </a:endParaRPr>
          </a:p>
        </p:txBody>
      </p:sp>
      <p:sp>
        <p:nvSpPr>
          <p:cNvPr id="25" name="Text 22"/>
          <p:cNvSpPr/>
          <p:nvPr/>
        </p:nvSpPr>
        <p:spPr>
          <a:xfrm>
            <a:off x="2665095" y="4799589"/>
            <a:ext cx="2268260" cy="283488"/>
          </a:xfrm>
          <a:prstGeom prst="rect">
            <a:avLst/>
          </a:prstGeom>
          <a:noFill/>
          <a:ln/>
        </p:spPr>
        <p:txBody>
          <a:bodyPr wrap="none" lIns="0" tIns="0" rIns="0" bIns="0" rtlCol="0" anchor="t"/>
          <a:lstStyle/>
          <a:p>
            <a:pPr marL="0" indent="0">
              <a:lnSpc>
                <a:spcPts val="2200"/>
              </a:lnSpc>
              <a:buNone/>
            </a:pPr>
            <a:r>
              <a:rPr lang="zh-TW" altLang="en-US" sz="2000" b="1" dirty="0">
                <a:solidFill>
                  <a:schemeClr val="bg1"/>
                </a:solidFill>
                <a:latin typeface="Noto Sans TC" pitchFamily="34" charset="0"/>
                <a:ea typeface="Noto Sans TC" pitchFamily="34" charset="-122"/>
                <a:cs typeface="Noto Sans TC" pitchFamily="34" charset="-120"/>
              </a:rPr>
              <a:t>資展國際 </a:t>
            </a:r>
            <a:r>
              <a:rPr lang="en-US" altLang="zh-TW" sz="2000" b="1" dirty="0">
                <a:solidFill>
                  <a:schemeClr val="bg1"/>
                </a:solidFill>
                <a:latin typeface="Noto Sans TC" pitchFamily="34" charset="0"/>
                <a:ea typeface="Noto Sans TC" pitchFamily="34" charset="-122"/>
                <a:cs typeface="Noto Sans TC" pitchFamily="34" charset="-120"/>
              </a:rPr>
              <a:t>– </a:t>
            </a:r>
            <a:r>
              <a:rPr lang="zh-TW" altLang="en-US" sz="2000" b="1" dirty="0">
                <a:solidFill>
                  <a:schemeClr val="bg1"/>
                </a:solidFill>
                <a:latin typeface="Noto Sans TC" pitchFamily="34" charset="0"/>
                <a:ea typeface="Noto Sans TC" pitchFamily="34" charset="-122"/>
                <a:cs typeface="Noto Sans TC" pitchFamily="34" charset="-120"/>
              </a:rPr>
              <a:t>結訓專題報告</a:t>
            </a:r>
            <a:endParaRPr lang="en-US" sz="2000" dirty="0">
              <a:solidFill>
                <a:schemeClr val="bg1"/>
              </a:solidFill>
            </a:endParaRPr>
          </a:p>
        </p:txBody>
      </p:sp>
      <p:sp>
        <p:nvSpPr>
          <p:cNvPr id="26" name="Text 23"/>
          <p:cNvSpPr/>
          <p:nvPr/>
        </p:nvSpPr>
        <p:spPr>
          <a:xfrm>
            <a:off x="2665096" y="5354479"/>
            <a:ext cx="4849802" cy="230981"/>
          </a:xfrm>
          <a:prstGeom prst="rect">
            <a:avLst/>
          </a:prstGeom>
          <a:noFill/>
          <a:ln/>
        </p:spPr>
        <p:txBody>
          <a:bodyPr wrap="none" lIns="0" tIns="0" rIns="0" bIns="0" rtlCol="0" anchor="t"/>
          <a:lstStyle/>
          <a:p>
            <a:pPr marL="0" indent="0">
              <a:lnSpc>
                <a:spcPts val="1400"/>
              </a:lnSpc>
              <a:buNone/>
            </a:pPr>
            <a:r>
              <a:rPr lang="en-US" sz="1600" b="1" dirty="0">
                <a:solidFill>
                  <a:schemeClr val="bg1"/>
                </a:solidFill>
                <a:latin typeface="Noto Sans TC" pitchFamily="34" charset="0"/>
                <a:ea typeface="Noto Sans TC" pitchFamily="34" charset="-122"/>
              </a:rPr>
              <a:t>資展國際(中壢班)第53期 2024前端工程師就業養成班</a:t>
            </a:r>
          </a:p>
        </p:txBody>
      </p:sp>
      <p:sp>
        <p:nvSpPr>
          <p:cNvPr id="27" name="Text 24"/>
          <p:cNvSpPr/>
          <p:nvPr/>
        </p:nvSpPr>
        <p:spPr>
          <a:xfrm>
            <a:off x="2665096" y="5790843"/>
            <a:ext cx="4049041" cy="172402"/>
          </a:xfrm>
          <a:prstGeom prst="rect">
            <a:avLst/>
          </a:prstGeom>
          <a:noFill/>
          <a:ln/>
        </p:spPr>
        <p:txBody>
          <a:bodyPr wrap="none" lIns="0" tIns="0" rIns="0" bIns="0" rtlCol="0" anchor="t"/>
          <a:lstStyle/>
          <a:p>
            <a:pPr marL="0" indent="0">
              <a:lnSpc>
                <a:spcPts val="1400"/>
              </a:lnSpc>
              <a:buNone/>
            </a:pPr>
            <a:r>
              <a:rPr lang="zh-TW" altLang="en-US" sz="1600" b="1" dirty="0">
                <a:solidFill>
                  <a:schemeClr val="bg1"/>
                </a:solidFill>
                <a:latin typeface="Noto Sans TC" pitchFamily="34" charset="0"/>
                <a:ea typeface="Noto Sans TC" pitchFamily="34" charset="-122"/>
              </a:rPr>
              <a:t>組員</a:t>
            </a:r>
            <a:r>
              <a:rPr lang="en-US" altLang="zh-TW" sz="1600" b="1" dirty="0">
                <a:solidFill>
                  <a:schemeClr val="bg1"/>
                </a:solidFill>
                <a:latin typeface="Noto Sans TC" pitchFamily="34" charset="0"/>
                <a:ea typeface="Noto Sans TC" pitchFamily="34" charset="-122"/>
              </a:rPr>
              <a:t>:  </a:t>
            </a:r>
            <a:r>
              <a:rPr lang="en-US" sz="1600" b="1" dirty="0" err="1">
                <a:solidFill>
                  <a:schemeClr val="bg1"/>
                </a:solidFill>
                <a:latin typeface="Noto Sans TC" pitchFamily="34" charset="0"/>
                <a:ea typeface="Noto Sans TC" pitchFamily="34" charset="-122"/>
              </a:rPr>
              <a:t>陳功吾</a:t>
            </a:r>
            <a:r>
              <a:rPr lang="en-US" sz="1600" b="1" dirty="0">
                <a:solidFill>
                  <a:schemeClr val="bg1"/>
                </a:solidFill>
                <a:latin typeface="Noto Sans TC" pitchFamily="34" charset="0"/>
                <a:ea typeface="Noto Sans TC" pitchFamily="34" charset="-122"/>
              </a:rPr>
              <a:t>  沈正龍  </a:t>
            </a:r>
            <a:r>
              <a:rPr lang="en-US" sz="1600" b="1" dirty="0" err="1">
                <a:solidFill>
                  <a:schemeClr val="bg1"/>
                </a:solidFill>
                <a:latin typeface="Noto Sans TC" pitchFamily="34" charset="0"/>
                <a:ea typeface="Noto Sans TC" pitchFamily="34" charset="-122"/>
              </a:rPr>
              <a:t>顏柏羽</a:t>
            </a:r>
            <a:r>
              <a:rPr lang="en-US" sz="1600" b="1" dirty="0">
                <a:solidFill>
                  <a:schemeClr val="bg1"/>
                </a:solidFill>
                <a:latin typeface="Noto Sans TC" pitchFamily="34" charset="0"/>
                <a:ea typeface="Noto Sans TC" pitchFamily="34" charset="-122"/>
              </a:rPr>
              <a:t>  </a:t>
            </a:r>
            <a:r>
              <a:rPr lang="en-US" sz="1600" b="1" dirty="0" err="1">
                <a:solidFill>
                  <a:schemeClr val="bg1"/>
                </a:solidFill>
                <a:latin typeface="Noto Sans TC" pitchFamily="34" charset="0"/>
                <a:ea typeface="Noto Sans TC" pitchFamily="34" charset="-122"/>
              </a:rPr>
              <a:t>王昱喆</a:t>
            </a:r>
            <a:endParaRPr lang="en-US" sz="1600" b="1" dirty="0">
              <a:solidFill>
                <a:schemeClr val="bg1"/>
              </a:solidFill>
              <a:latin typeface="Noto Sans TC" pitchFamily="34" charset="0"/>
              <a:ea typeface="Noto Sans TC"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a:extLst>
              <a:ext uri="{FF2B5EF4-FFF2-40B4-BE49-F238E27FC236}">
                <a16:creationId xmlns:a16="http://schemas.microsoft.com/office/drawing/2014/main" id="{12A7CB0B-252E-C82C-5529-F7A3A9B89A24}"/>
              </a:ext>
            </a:extLst>
          </p:cNvPr>
          <p:cNvSpPr txBox="1"/>
          <p:nvPr/>
        </p:nvSpPr>
        <p:spPr>
          <a:xfrm>
            <a:off x="1438437" y="1551510"/>
            <a:ext cx="2065971"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陳功吾 </a:t>
            </a:r>
            <a:r>
              <a:rPr lang="en-US" altLang="zh-TW" sz="2400" b="1" dirty="0">
                <a:solidFill>
                  <a:schemeClr val="bg1"/>
                </a:solidFill>
                <a:latin typeface="微軟正黑體" panose="020B0604030504040204" pitchFamily="34" charset="-120"/>
                <a:ea typeface="微軟正黑體" panose="020B0604030504040204" pitchFamily="34" charset="-120"/>
              </a:rPr>
              <a:t>–</a:t>
            </a:r>
            <a:r>
              <a:rPr lang="zh-TW" altLang="en-US" sz="2400" b="1" dirty="0">
                <a:solidFill>
                  <a:schemeClr val="bg1"/>
                </a:solidFill>
                <a:latin typeface="微軟正黑體" panose="020B0604030504040204" pitchFamily="34" charset="-120"/>
                <a:ea typeface="微軟正黑體" panose="020B0604030504040204" pitchFamily="34" charset="-120"/>
              </a:rPr>
              <a:t> 組長</a:t>
            </a:r>
          </a:p>
        </p:txBody>
      </p:sp>
      <p:sp>
        <p:nvSpPr>
          <p:cNvPr id="31" name="文字方塊 30">
            <a:extLst>
              <a:ext uri="{FF2B5EF4-FFF2-40B4-BE49-F238E27FC236}">
                <a16:creationId xmlns:a16="http://schemas.microsoft.com/office/drawing/2014/main" id="{0AADCBC8-FB9A-15C4-9852-2BDC87AF0F18}"/>
              </a:ext>
            </a:extLst>
          </p:cNvPr>
          <p:cNvSpPr txBox="1"/>
          <p:nvPr/>
        </p:nvSpPr>
        <p:spPr>
          <a:xfrm>
            <a:off x="1243392" y="6211406"/>
            <a:ext cx="2456060" cy="338554"/>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d123469@gmail.com</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A677E868-6710-2DD2-7FD6-039B42635B76}"/>
              </a:ext>
            </a:extLst>
          </p:cNvPr>
          <p:cNvSpPr txBox="1"/>
          <p:nvPr/>
        </p:nvSpPr>
        <p:spPr>
          <a:xfrm>
            <a:off x="4574741" y="806450"/>
            <a:ext cx="1988820" cy="2509277"/>
          </a:xfrm>
          <a:prstGeom prst="rect">
            <a:avLst/>
          </a:prstGeom>
          <a:noFill/>
        </p:spPr>
        <p:txBody>
          <a:bodyPr wrap="square" rtlCol="0">
            <a:spAutoFit/>
          </a:bodyPr>
          <a:lstStyle/>
          <a:p>
            <a:r>
              <a:rPr lang="zh-TW" altLang="en-US" sz="2000" b="1" dirty="0">
                <a:solidFill>
                  <a:srgbClr val="B79347"/>
                </a:solidFill>
              </a:rPr>
              <a:t>頁面 </a:t>
            </a:r>
            <a:r>
              <a:rPr lang="en-US" altLang="zh-TW" sz="2000" b="1" dirty="0">
                <a:solidFill>
                  <a:srgbClr val="B79347"/>
                </a:solidFill>
              </a:rPr>
              <a:t>RWD </a:t>
            </a:r>
            <a:r>
              <a:rPr lang="zh-TW" altLang="en-US" sz="2000" b="1" dirty="0">
                <a:solidFill>
                  <a:srgbClr val="B79347"/>
                </a:solidFill>
              </a:rPr>
              <a:t>切版：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棋牌室入口頁面、揪團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訂桌詳細、</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參團列表、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參團詳細</a:t>
            </a:r>
          </a:p>
        </p:txBody>
      </p:sp>
      <p:sp>
        <p:nvSpPr>
          <p:cNvPr id="33" name="文字方塊 32">
            <a:extLst>
              <a:ext uri="{FF2B5EF4-FFF2-40B4-BE49-F238E27FC236}">
                <a16:creationId xmlns:a16="http://schemas.microsoft.com/office/drawing/2014/main" id="{E95B2088-D4E9-0FBE-83E1-236A25555AE5}"/>
              </a:ext>
            </a:extLst>
          </p:cNvPr>
          <p:cNvSpPr txBox="1"/>
          <p:nvPr/>
        </p:nvSpPr>
        <p:spPr>
          <a:xfrm>
            <a:off x="6885247" y="801370"/>
            <a:ext cx="1988820" cy="3600986"/>
          </a:xfrm>
          <a:prstGeom prst="rect">
            <a:avLst/>
          </a:prstGeom>
          <a:noFill/>
        </p:spPr>
        <p:txBody>
          <a:bodyPr wrap="square" rtlCol="0">
            <a:spAutoFit/>
          </a:bodyPr>
          <a:lstStyle/>
          <a:p>
            <a:r>
              <a:rPr lang="en-US" altLang="zh-TW" sz="2000" b="1" dirty="0">
                <a:solidFill>
                  <a:srgbClr val="B79347"/>
                </a:solidFill>
              </a:rPr>
              <a:t>React </a:t>
            </a:r>
            <a:r>
              <a:rPr lang="zh-TW" altLang="en-US" sz="2000" b="1" dirty="0">
                <a:solidFill>
                  <a:srgbClr val="B79347"/>
                </a:solidFill>
              </a:rPr>
              <a:t>程式開發：</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訂桌列表篩選搜尋、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訂桌詳細頁面切換表單、</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參團列表篩選搜尋、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參團詳細判斷狀態、</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棋牌室收藏</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0E2684E5-B2D0-09EB-3F16-2451F78DB3A2}"/>
              </a:ext>
            </a:extLst>
          </p:cNvPr>
          <p:cNvSpPr txBox="1"/>
          <p:nvPr/>
        </p:nvSpPr>
        <p:spPr>
          <a:xfrm>
            <a:off x="11506259" y="801370"/>
            <a:ext cx="2625090" cy="1770613"/>
          </a:xfrm>
          <a:prstGeom prst="rect">
            <a:avLst/>
          </a:prstGeom>
          <a:noFill/>
        </p:spPr>
        <p:txBody>
          <a:bodyPr wrap="square" rtlCol="0">
            <a:spAutoFit/>
          </a:bodyPr>
          <a:lstStyle/>
          <a:p>
            <a:r>
              <a:rPr lang="en-US" altLang="zh-TW" sz="2000" b="1" dirty="0">
                <a:solidFill>
                  <a:srgbClr val="B79347"/>
                </a:solidFill>
              </a:rPr>
              <a:t>RESTful API </a:t>
            </a:r>
            <a:r>
              <a:rPr lang="zh-TW" altLang="en-US" sz="2000" b="1" dirty="0">
                <a:solidFill>
                  <a:srgbClr val="B79347"/>
                </a:solidFill>
              </a:rPr>
              <a:t>路由設計：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棋牌室、</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訂桌、</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派對</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7D9ECB37-3315-B105-FC60-BB5D8BC370BF}"/>
              </a:ext>
            </a:extLst>
          </p:cNvPr>
          <p:cNvSpPr txBox="1"/>
          <p:nvPr/>
        </p:nvSpPr>
        <p:spPr>
          <a:xfrm>
            <a:off x="9045517" y="801370"/>
            <a:ext cx="2460742" cy="2492990"/>
          </a:xfrm>
          <a:prstGeom prst="rect">
            <a:avLst/>
          </a:prstGeom>
          <a:noFill/>
        </p:spPr>
        <p:txBody>
          <a:bodyPr wrap="square" rtlCol="0">
            <a:spAutoFit/>
          </a:bodyPr>
          <a:lstStyle/>
          <a:p>
            <a:r>
              <a:rPr lang="en-US" altLang="zh-TW" sz="2000" b="1" dirty="0">
                <a:solidFill>
                  <a:srgbClr val="B79347"/>
                </a:solidFill>
              </a:rPr>
              <a:t>Node.js</a:t>
            </a:r>
            <a:r>
              <a:rPr lang="zh-TW" altLang="en-US" sz="2000" b="1" dirty="0">
                <a:solidFill>
                  <a:srgbClr val="B79347"/>
                </a:solidFill>
              </a:rPr>
              <a:t>資料庫串接：</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棋牌室相關資料、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派對相關資料、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收藏資料</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958782E8-7885-A9A2-EFB1-236A71DA1CE6}"/>
              </a:ext>
            </a:extLst>
          </p:cNvPr>
          <p:cNvSpPr txBox="1"/>
          <p:nvPr/>
        </p:nvSpPr>
        <p:spPr>
          <a:xfrm>
            <a:off x="4574741" y="5523989"/>
            <a:ext cx="1988820" cy="2246769"/>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Figma</a:t>
            </a:r>
            <a:r>
              <a:rPr lang="zh-TW" altLang="en-US" sz="2000" b="1" dirty="0">
                <a:solidFill>
                  <a:srgbClr val="B79347"/>
                </a:solidFill>
                <a:latin typeface="微軟正黑體" panose="020B0604030504040204" pitchFamily="34" charset="-120"/>
                <a:ea typeface="微軟正黑體" panose="020B0604030504040204" pitchFamily="34" charset="-120"/>
              </a:rPr>
              <a:t>：</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棋牌室入口頁面、</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訂桌詳細、</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參團列表、參團詳細</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604553A8-6717-660D-F2BD-A1D1CEB880B1}"/>
              </a:ext>
            </a:extLst>
          </p:cNvPr>
          <p:cNvSpPr txBox="1"/>
          <p:nvPr/>
        </p:nvSpPr>
        <p:spPr>
          <a:xfrm>
            <a:off x="6885247" y="5518909"/>
            <a:ext cx="1988820" cy="2308324"/>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MySQL </a:t>
            </a:r>
            <a:r>
              <a:rPr lang="zh-TW" altLang="en-US" sz="2000" b="1" dirty="0">
                <a:solidFill>
                  <a:srgbClr val="B79347"/>
                </a:solidFill>
                <a:latin typeface="微軟正黑體" panose="020B0604030504040204" pitchFamily="34" charset="-120"/>
                <a:ea typeface="微軟正黑體" panose="020B0604030504040204" pitchFamily="34" charset="-120"/>
              </a:rPr>
              <a:t>資料庫：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latin typeface="微軟正黑體" panose="020B0604030504040204" pitchFamily="34" charset="-120"/>
                <a:ea typeface="微軟正黑體" panose="020B0604030504040204" pitchFamily="34" charset="-120"/>
              </a:rPr>
              <a:t> </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棋牌室資料表、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棋牌室服務資料表、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派對資料表、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派對規則資料表</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E3206C23-4B67-720B-118F-4F898872C343}"/>
              </a:ext>
            </a:extLst>
          </p:cNvPr>
          <p:cNvSpPr txBox="1"/>
          <p:nvPr/>
        </p:nvSpPr>
        <p:spPr>
          <a:xfrm>
            <a:off x="9121201" y="5518909"/>
            <a:ext cx="1988820" cy="2123658"/>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視覺設計：</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en-US" altLang="zh-TW" sz="1600" b="1" dirty="0">
                <a:solidFill>
                  <a:schemeClr val="bg1"/>
                </a:solidFill>
                <a:latin typeface="微軟正黑體" panose="020B0604030504040204" pitchFamily="34" charset="-120"/>
                <a:ea typeface="微軟正黑體" panose="020B0604030504040204" pitchFamily="34" charset="-120"/>
              </a:rPr>
              <a:t>LOGO</a:t>
            </a:r>
            <a:r>
              <a:rPr lang="zh-TW" altLang="en-US" sz="1600" b="1" dirty="0">
                <a:solidFill>
                  <a:schemeClr val="bg1"/>
                </a:solidFill>
                <a:latin typeface="微軟正黑體" panose="020B0604030504040204" pitchFamily="34" charset="-120"/>
                <a:ea typeface="微軟正黑體" panose="020B0604030504040204" pitchFamily="34" charset="-120"/>
              </a:rPr>
              <a:t>設計、</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組員形象照拍攝及輸出</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ED4AD9F0-BAA1-C8B6-92D3-82F702813305}"/>
              </a:ext>
            </a:extLst>
          </p:cNvPr>
          <p:cNvSpPr txBox="1"/>
          <p:nvPr/>
        </p:nvSpPr>
        <p:spPr>
          <a:xfrm>
            <a:off x="11657627" y="5518909"/>
            <a:ext cx="1988820" cy="1508105"/>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企劃書撰寫：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棋牌室相關頁面介紹</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6162610F-9151-262A-1DA4-FDEF16BE58F0}"/>
              </a:ext>
            </a:extLst>
          </p:cNvPr>
          <p:cNvPicPr>
            <a:picLocks noChangeAspect="1"/>
          </p:cNvPicPr>
          <p:nvPr/>
        </p:nvPicPr>
        <p:blipFill>
          <a:blip r:embed="rId4"/>
          <a:srcRect/>
          <a:stretch>
            <a:fillRect/>
          </a:stretch>
        </p:blipFill>
        <p:spPr>
          <a:xfrm>
            <a:off x="692912" y="2334770"/>
            <a:ext cx="3557023" cy="3557023"/>
          </a:xfrm>
          <a:custGeom>
            <a:avLst/>
            <a:gdLst>
              <a:gd name="connsiteX0" fmla="*/ 4114800 w 8229600"/>
              <a:gd name="connsiteY0" fmla="*/ 0 h 8229600"/>
              <a:gd name="connsiteX1" fmla="*/ 8229600 w 8229600"/>
              <a:gd name="connsiteY1" fmla="*/ 4114800 h 8229600"/>
              <a:gd name="connsiteX2" fmla="*/ 4114800 w 8229600"/>
              <a:gd name="connsiteY2" fmla="*/ 8229600 h 8229600"/>
              <a:gd name="connsiteX3" fmla="*/ 0 w 8229600"/>
              <a:gd name="connsiteY3" fmla="*/ 4114800 h 8229600"/>
              <a:gd name="connsiteX4" fmla="*/ 4114800 w 8229600"/>
              <a:gd name="connsiteY4" fmla="*/ 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9600" h="8229600">
                <a:moveTo>
                  <a:pt x="4114800" y="0"/>
                </a:moveTo>
                <a:cubicBezTo>
                  <a:pt x="6387341" y="0"/>
                  <a:pt x="8229600" y="1842259"/>
                  <a:pt x="8229600" y="4114800"/>
                </a:cubicBezTo>
                <a:cubicBezTo>
                  <a:pt x="8229600" y="6387341"/>
                  <a:pt x="6387341" y="8229600"/>
                  <a:pt x="4114800" y="8229600"/>
                </a:cubicBezTo>
                <a:cubicBezTo>
                  <a:pt x="1842259" y="8229600"/>
                  <a:pt x="0" y="6387341"/>
                  <a:pt x="0" y="4114800"/>
                </a:cubicBezTo>
                <a:cubicBezTo>
                  <a:pt x="0" y="1842259"/>
                  <a:pt x="1842259" y="0"/>
                  <a:pt x="4114800" y="0"/>
                </a:cubicBezTo>
                <a:close/>
              </a:path>
            </a:pathLst>
          </a:custGeom>
        </p:spPr>
      </p:pic>
    </p:spTree>
    <p:extLst>
      <p:ext uri="{BB962C8B-B14F-4D97-AF65-F5344CB8AC3E}">
        <p14:creationId xmlns:p14="http://schemas.microsoft.com/office/powerpoint/2010/main" val="35384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a:extLst>
              <a:ext uri="{FF2B5EF4-FFF2-40B4-BE49-F238E27FC236}">
                <a16:creationId xmlns:a16="http://schemas.microsoft.com/office/drawing/2014/main" id="{12A7CB0B-252E-C82C-5529-F7A3A9B89A24}"/>
              </a:ext>
            </a:extLst>
          </p:cNvPr>
          <p:cNvSpPr txBox="1"/>
          <p:nvPr/>
        </p:nvSpPr>
        <p:spPr>
          <a:xfrm>
            <a:off x="1896429" y="1551510"/>
            <a:ext cx="1150001"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王昱喆</a:t>
            </a:r>
          </a:p>
        </p:txBody>
      </p:sp>
      <p:sp>
        <p:nvSpPr>
          <p:cNvPr id="31" name="文字方塊 30">
            <a:extLst>
              <a:ext uri="{FF2B5EF4-FFF2-40B4-BE49-F238E27FC236}">
                <a16:creationId xmlns:a16="http://schemas.microsoft.com/office/drawing/2014/main" id="{0AADCBC8-FB9A-15C4-9852-2BDC87AF0F18}"/>
              </a:ext>
            </a:extLst>
          </p:cNvPr>
          <p:cNvSpPr txBox="1"/>
          <p:nvPr/>
        </p:nvSpPr>
        <p:spPr>
          <a:xfrm>
            <a:off x="1243400" y="6213343"/>
            <a:ext cx="2456060" cy="338554"/>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20yzwang@gmail.com</a:t>
            </a:r>
            <a:endParaRPr lang="en-US" altLang="zh-TW" sz="1600" b="1" dirty="0">
              <a:solidFill>
                <a:schemeClr val="bg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A677E868-6710-2DD2-7FD6-039B42635B76}"/>
              </a:ext>
            </a:extLst>
          </p:cNvPr>
          <p:cNvSpPr txBox="1"/>
          <p:nvPr/>
        </p:nvSpPr>
        <p:spPr>
          <a:xfrm>
            <a:off x="4574741" y="806450"/>
            <a:ext cx="1988820" cy="1770613"/>
          </a:xfrm>
          <a:prstGeom prst="rect">
            <a:avLst/>
          </a:prstGeom>
          <a:noFill/>
        </p:spPr>
        <p:txBody>
          <a:bodyPr wrap="square" rtlCol="0">
            <a:spAutoFit/>
          </a:bodyPr>
          <a:lstStyle/>
          <a:p>
            <a:r>
              <a:rPr lang="zh-TW" altLang="en-US" sz="2000" b="1" dirty="0">
                <a:solidFill>
                  <a:srgbClr val="B79347"/>
                </a:solidFill>
              </a:rPr>
              <a:t>頁面 </a:t>
            </a:r>
            <a:r>
              <a:rPr lang="en-US" altLang="zh-TW" sz="2000" b="1" dirty="0">
                <a:solidFill>
                  <a:srgbClr val="B79347"/>
                </a:solidFill>
              </a:rPr>
              <a:t>RWD </a:t>
            </a:r>
            <a:r>
              <a:rPr lang="zh-TW" altLang="en-US" sz="2000" b="1" dirty="0">
                <a:solidFill>
                  <a:srgbClr val="B79347"/>
                </a:solidFill>
              </a:rPr>
              <a:t>切版：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課程分類頁、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課程詳細</a:t>
            </a:r>
          </a:p>
        </p:txBody>
      </p:sp>
      <p:sp>
        <p:nvSpPr>
          <p:cNvPr id="33" name="文字方塊 32">
            <a:extLst>
              <a:ext uri="{FF2B5EF4-FFF2-40B4-BE49-F238E27FC236}">
                <a16:creationId xmlns:a16="http://schemas.microsoft.com/office/drawing/2014/main" id="{E95B2088-D4E9-0FBE-83E1-236A25555AE5}"/>
              </a:ext>
            </a:extLst>
          </p:cNvPr>
          <p:cNvSpPr txBox="1"/>
          <p:nvPr/>
        </p:nvSpPr>
        <p:spPr>
          <a:xfrm>
            <a:off x="6885247" y="801370"/>
            <a:ext cx="1988820" cy="3231654"/>
          </a:xfrm>
          <a:prstGeom prst="rect">
            <a:avLst/>
          </a:prstGeom>
          <a:noFill/>
        </p:spPr>
        <p:txBody>
          <a:bodyPr wrap="square" rtlCol="0">
            <a:spAutoFit/>
          </a:bodyPr>
          <a:lstStyle/>
          <a:p>
            <a:r>
              <a:rPr lang="en-US" altLang="zh-TW" sz="2000" b="1" dirty="0">
                <a:solidFill>
                  <a:srgbClr val="B79347"/>
                </a:solidFill>
              </a:rPr>
              <a:t>React </a:t>
            </a:r>
            <a:r>
              <a:rPr lang="zh-TW" altLang="en-US" sz="2000" b="1" dirty="0">
                <a:solidFill>
                  <a:srgbClr val="B79347"/>
                </a:solidFill>
              </a:rPr>
              <a:t>程式開發：</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課程分類、</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課程詳細、</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課程收藏、</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課程加入購物車按鈕</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0E2684E5-B2D0-09EB-3F16-2451F78DB3A2}"/>
              </a:ext>
            </a:extLst>
          </p:cNvPr>
          <p:cNvSpPr txBox="1"/>
          <p:nvPr/>
        </p:nvSpPr>
        <p:spPr>
          <a:xfrm>
            <a:off x="11506259" y="801370"/>
            <a:ext cx="2625090" cy="1384995"/>
          </a:xfrm>
          <a:prstGeom prst="rect">
            <a:avLst/>
          </a:prstGeom>
          <a:noFill/>
        </p:spPr>
        <p:txBody>
          <a:bodyPr wrap="square" rtlCol="0">
            <a:spAutoFit/>
          </a:bodyPr>
          <a:lstStyle/>
          <a:p>
            <a:r>
              <a:rPr lang="en-US" altLang="zh-TW" sz="2000" b="1" dirty="0">
                <a:solidFill>
                  <a:srgbClr val="B79347"/>
                </a:solidFill>
              </a:rPr>
              <a:t>RESTful API </a:t>
            </a:r>
            <a:r>
              <a:rPr lang="zh-TW" altLang="en-US" sz="2000" b="1" dirty="0">
                <a:solidFill>
                  <a:srgbClr val="B79347"/>
                </a:solidFill>
              </a:rPr>
              <a:t>路由設計：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a:t>
            </a: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7D9ECB37-3315-B105-FC60-BB5D8BC370BF}"/>
              </a:ext>
            </a:extLst>
          </p:cNvPr>
          <p:cNvSpPr txBox="1"/>
          <p:nvPr/>
        </p:nvSpPr>
        <p:spPr>
          <a:xfrm>
            <a:off x="9045517" y="801370"/>
            <a:ext cx="2460742" cy="1754326"/>
          </a:xfrm>
          <a:prstGeom prst="rect">
            <a:avLst/>
          </a:prstGeom>
          <a:noFill/>
        </p:spPr>
        <p:txBody>
          <a:bodyPr wrap="square" rtlCol="0">
            <a:spAutoFit/>
          </a:bodyPr>
          <a:lstStyle/>
          <a:p>
            <a:r>
              <a:rPr lang="en-US" altLang="zh-TW" sz="2000" b="1" dirty="0">
                <a:solidFill>
                  <a:srgbClr val="B79347"/>
                </a:solidFill>
              </a:rPr>
              <a:t>Node.js</a:t>
            </a:r>
            <a:r>
              <a:rPr lang="zh-TW" altLang="en-US" sz="2000" b="1" dirty="0">
                <a:solidFill>
                  <a:srgbClr val="B79347"/>
                </a:solidFill>
              </a:rPr>
              <a:t>資料庫串接：</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課程相關資料</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958782E8-7885-A9A2-EFB1-236A71DA1CE6}"/>
              </a:ext>
            </a:extLst>
          </p:cNvPr>
          <p:cNvSpPr txBox="1"/>
          <p:nvPr/>
        </p:nvSpPr>
        <p:spPr>
          <a:xfrm>
            <a:off x="4574741" y="5523989"/>
            <a:ext cx="1988820" cy="1754326"/>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Figma</a:t>
            </a:r>
            <a:r>
              <a:rPr lang="zh-TW" altLang="en-US" sz="2000" b="1" dirty="0">
                <a:solidFill>
                  <a:srgbClr val="B79347"/>
                </a:solidFill>
                <a:latin typeface="微軟正黑體" panose="020B0604030504040204" pitchFamily="34" charset="-120"/>
                <a:ea typeface="微軟正黑體" panose="020B0604030504040204" pitchFamily="34" charset="-120"/>
              </a:rPr>
              <a:t>：</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課程列表、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課程詳細</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604553A8-6717-660D-F2BD-A1D1CEB880B1}"/>
              </a:ext>
            </a:extLst>
          </p:cNvPr>
          <p:cNvSpPr txBox="1"/>
          <p:nvPr/>
        </p:nvSpPr>
        <p:spPr>
          <a:xfrm>
            <a:off x="6885247" y="5518909"/>
            <a:ext cx="1988820" cy="1692771"/>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MySQL </a:t>
            </a:r>
            <a:r>
              <a:rPr lang="zh-TW" altLang="en-US" sz="2000" b="1" dirty="0">
                <a:solidFill>
                  <a:srgbClr val="B79347"/>
                </a:solidFill>
                <a:latin typeface="微軟正黑體" panose="020B0604030504040204" pitchFamily="34" charset="-120"/>
                <a:ea typeface="微軟正黑體" panose="020B0604030504040204" pitchFamily="34" charset="-120"/>
              </a:rPr>
              <a:t>資料庫：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latin typeface="微軟正黑體" panose="020B0604030504040204" pitchFamily="34" charset="-120"/>
                <a:ea typeface="微軟正黑體" panose="020B0604030504040204" pitchFamily="34" charset="-120"/>
              </a:rPr>
              <a:t> </a:t>
            </a:r>
            <a:endParaRPr lang="en-US" altLang="zh-TW" sz="2000" b="1" dirty="0">
              <a:solidFill>
                <a:srgbClr val="B79347"/>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課程相關資料表</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E3206C23-4B67-720B-118F-4F898872C343}"/>
              </a:ext>
            </a:extLst>
          </p:cNvPr>
          <p:cNvSpPr txBox="1"/>
          <p:nvPr/>
        </p:nvSpPr>
        <p:spPr>
          <a:xfrm>
            <a:off x="9121201" y="5518909"/>
            <a:ext cx="1988820" cy="1384995"/>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視覺設計：</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課程影片撥放</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ED4AD9F0-BAA1-C8B6-92D3-82F702813305}"/>
              </a:ext>
            </a:extLst>
          </p:cNvPr>
          <p:cNvSpPr txBox="1"/>
          <p:nvPr/>
        </p:nvSpPr>
        <p:spPr>
          <a:xfrm>
            <a:off x="11657627" y="5518909"/>
            <a:ext cx="1988820" cy="1261884"/>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企劃書撰寫：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課程相關頁面介紹</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pic>
        <p:nvPicPr>
          <p:cNvPr id="41" name="圖片 40">
            <a:extLst>
              <a:ext uri="{FF2B5EF4-FFF2-40B4-BE49-F238E27FC236}">
                <a16:creationId xmlns:a16="http://schemas.microsoft.com/office/drawing/2014/main" id="{5E00B0D0-EBF4-48E4-C407-DC77BCDE84E8}"/>
              </a:ext>
            </a:extLst>
          </p:cNvPr>
          <p:cNvPicPr>
            <a:picLocks noChangeAspect="1"/>
          </p:cNvPicPr>
          <p:nvPr/>
        </p:nvPicPr>
        <p:blipFill>
          <a:blip r:embed="rId4"/>
          <a:srcRect t="17222" r="86" b="7778"/>
          <a:stretch>
            <a:fillRect/>
          </a:stretch>
        </p:blipFill>
        <p:spPr>
          <a:xfrm>
            <a:off x="692925" y="2334770"/>
            <a:ext cx="3557010" cy="3557023"/>
          </a:xfrm>
          <a:custGeom>
            <a:avLst/>
            <a:gdLst>
              <a:gd name="connsiteX0" fmla="*/ 3086100 w 6172200"/>
              <a:gd name="connsiteY0" fmla="*/ 0 h 6172200"/>
              <a:gd name="connsiteX1" fmla="*/ 6172200 w 6172200"/>
              <a:gd name="connsiteY1" fmla="*/ 3086100 h 6172200"/>
              <a:gd name="connsiteX2" fmla="*/ 3086100 w 6172200"/>
              <a:gd name="connsiteY2" fmla="*/ 6172200 h 6172200"/>
              <a:gd name="connsiteX3" fmla="*/ 0 w 6172200"/>
              <a:gd name="connsiteY3" fmla="*/ 3086100 h 6172200"/>
              <a:gd name="connsiteX4" fmla="*/ 3086100 w 6172200"/>
              <a:gd name="connsiteY4" fmla="*/ 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00" h="6172200">
                <a:moveTo>
                  <a:pt x="3086100" y="0"/>
                </a:moveTo>
                <a:cubicBezTo>
                  <a:pt x="4790506" y="0"/>
                  <a:pt x="6172200" y="1381694"/>
                  <a:pt x="6172200" y="3086100"/>
                </a:cubicBezTo>
                <a:cubicBezTo>
                  <a:pt x="6172200" y="4790506"/>
                  <a:pt x="4790506" y="6172200"/>
                  <a:pt x="3086100" y="6172200"/>
                </a:cubicBezTo>
                <a:cubicBezTo>
                  <a:pt x="1381694" y="6172200"/>
                  <a:pt x="0" y="4790506"/>
                  <a:pt x="0" y="3086100"/>
                </a:cubicBezTo>
                <a:cubicBezTo>
                  <a:pt x="0" y="1381694"/>
                  <a:pt x="1381694" y="0"/>
                  <a:pt x="3086100" y="0"/>
                </a:cubicBezTo>
                <a:close/>
              </a:path>
            </a:pathLst>
          </a:custGeom>
        </p:spPr>
      </p:pic>
    </p:spTree>
    <p:extLst>
      <p:ext uri="{BB962C8B-B14F-4D97-AF65-F5344CB8AC3E}">
        <p14:creationId xmlns:p14="http://schemas.microsoft.com/office/powerpoint/2010/main" val="355131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圖片 24">
            <a:extLst>
              <a:ext uri="{FF2B5EF4-FFF2-40B4-BE49-F238E27FC236}">
                <a16:creationId xmlns:a16="http://schemas.microsoft.com/office/drawing/2014/main" id="{A1243FA4-8F0E-AF41-B436-6DF143403897}"/>
              </a:ext>
            </a:extLst>
          </p:cNvPr>
          <p:cNvPicPr>
            <a:picLocks noChangeAspect="1"/>
          </p:cNvPicPr>
          <p:nvPr/>
        </p:nvPicPr>
        <p:blipFill>
          <a:blip r:embed="rId3"/>
          <a:srcRect t="12468" b="12468"/>
          <a:stretch>
            <a:fillRect/>
          </a:stretch>
        </p:blipFill>
        <p:spPr>
          <a:xfrm>
            <a:off x="692984" y="2334770"/>
            <a:ext cx="3560071" cy="3560059"/>
          </a:xfrm>
          <a:custGeom>
            <a:avLst/>
            <a:gdLst>
              <a:gd name="connsiteX0" fmla="*/ 3088744 w 6177489"/>
              <a:gd name="connsiteY0" fmla="*/ 0 h 6177490"/>
              <a:gd name="connsiteX1" fmla="*/ 6177489 w 6177489"/>
              <a:gd name="connsiteY1" fmla="*/ 3088745 h 6177490"/>
              <a:gd name="connsiteX2" fmla="*/ 3088744 w 6177489"/>
              <a:gd name="connsiteY2" fmla="*/ 6177490 h 6177490"/>
              <a:gd name="connsiteX3" fmla="*/ 4018 w 6177489"/>
              <a:gd name="connsiteY3" fmla="*/ 3247692 h 6177490"/>
              <a:gd name="connsiteX4" fmla="*/ 0 w 6177489"/>
              <a:gd name="connsiteY4" fmla="*/ 3088785 h 6177490"/>
              <a:gd name="connsiteX5" fmla="*/ 0 w 6177489"/>
              <a:gd name="connsiteY5" fmla="*/ 3088705 h 6177490"/>
              <a:gd name="connsiteX6" fmla="*/ 4018 w 6177489"/>
              <a:gd name="connsiteY6" fmla="*/ 2929799 h 6177490"/>
              <a:gd name="connsiteX7" fmla="*/ 3088744 w 6177489"/>
              <a:gd name="connsiteY7" fmla="*/ 0 h 617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7489" h="6177490">
                <a:moveTo>
                  <a:pt x="3088744" y="0"/>
                </a:moveTo>
                <a:cubicBezTo>
                  <a:pt x="4794611" y="0"/>
                  <a:pt x="6177489" y="1382878"/>
                  <a:pt x="6177489" y="3088745"/>
                </a:cubicBezTo>
                <a:cubicBezTo>
                  <a:pt x="6177489" y="4794612"/>
                  <a:pt x="4794611" y="6177490"/>
                  <a:pt x="3088744" y="6177490"/>
                </a:cubicBezTo>
                <a:cubicBezTo>
                  <a:pt x="1436186" y="6177490"/>
                  <a:pt x="86744" y="4879692"/>
                  <a:pt x="4018" y="3247692"/>
                </a:cubicBezTo>
                <a:lnTo>
                  <a:pt x="0" y="3088785"/>
                </a:lnTo>
                <a:lnTo>
                  <a:pt x="0" y="3088705"/>
                </a:lnTo>
                <a:lnTo>
                  <a:pt x="4018" y="2929799"/>
                </a:lnTo>
                <a:cubicBezTo>
                  <a:pt x="86744" y="1297799"/>
                  <a:pt x="1436186" y="0"/>
                  <a:pt x="3088744" y="0"/>
                </a:cubicBezTo>
                <a:close/>
              </a:path>
            </a:pathLst>
          </a:custGeom>
        </p:spPr>
      </p:pic>
      <p:sp>
        <p:nvSpPr>
          <p:cNvPr id="29" name="文字方塊 28">
            <a:extLst>
              <a:ext uri="{FF2B5EF4-FFF2-40B4-BE49-F238E27FC236}">
                <a16:creationId xmlns:a16="http://schemas.microsoft.com/office/drawing/2014/main" id="{12A7CB0B-252E-C82C-5529-F7A3A9B89A24}"/>
              </a:ext>
            </a:extLst>
          </p:cNvPr>
          <p:cNvSpPr txBox="1"/>
          <p:nvPr/>
        </p:nvSpPr>
        <p:spPr>
          <a:xfrm>
            <a:off x="1321056" y="1552147"/>
            <a:ext cx="2303926"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沈正龍 </a:t>
            </a:r>
            <a:r>
              <a:rPr lang="en-US" altLang="zh-TW" sz="2400" b="1" dirty="0">
                <a:solidFill>
                  <a:schemeClr val="bg1"/>
                </a:solidFill>
                <a:latin typeface="微軟正黑體" panose="020B0604030504040204" pitchFamily="34" charset="-120"/>
                <a:ea typeface="微軟正黑體" panose="020B0604030504040204" pitchFamily="34" charset="-120"/>
              </a:rPr>
              <a:t>-</a:t>
            </a:r>
            <a:r>
              <a:rPr lang="zh-TW" altLang="en-US" sz="2400" b="1" dirty="0">
                <a:solidFill>
                  <a:schemeClr val="bg1"/>
                </a:solidFill>
                <a:latin typeface="微軟正黑體" panose="020B0604030504040204" pitchFamily="34" charset="-120"/>
                <a:ea typeface="微軟正黑體" panose="020B0604030504040204" pitchFamily="34" charset="-120"/>
              </a:rPr>
              <a:t> 技術長</a:t>
            </a:r>
          </a:p>
        </p:txBody>
      </p:sp>
      <p:sp>
        <p:nvSpPr>
          <p:cNvPr id="31" name="文字方塊 30">
            <a:extLst>
              <a:ext uri="{FF2B5EF4-FFF2-40B4-BE49-F238E27FC236}">
                <a16:creationId xmlns:a16="http://schemas.microsoft.com/office/drawing/2014/main" id="{0AADCBC8-FB9A-15C4-9852-2BDC87AF0F18}"/>
              </a:ext>
            </a:extLst>
          </p:cNvPr>
          <p:cNvSpPr txBox="1"/>
          <p:nvPr/>
        </p:nvSpPr>
        <p:spPr>
          <a:xfrm>
            <a:off x="1168922" y="6142558"/>
            <a:ext cx="2608194" cy="338554"/>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rPr>
              <a:t>a86774546@gmail.com</a:t>
            </a:r>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A677E868-6710-2DD2-7FD6-039B42635B76}"/>
              </a:ext>
            </a:extLst>
          </p:cNvPr>
          <p:cNvSpPr txBox="1"/>
          <p:nvPr/>
        </p:nvSpPr>
        <p:spPr>
          <a:xfrm>
            <a:off x="4574741" y="806450"/>
            <a:ext cx="1988820" cy="4339650"/>
          </a:xfrm>
          <a:prstGeom prst="rect">
            <a:avLst/>
          </a:prstGeom>
          <a:noFill/>
        </p:spPr>
        <p:txBody>
          <a:bodyPr wrap="square" rtlCol="0">
            <a:spAutoFit/>
          </a:bodyPr>
          <a:lstStyle/>
          <a:p>
            <a:r>
              <a:rPr lang="zh-TW" altLang="en-US" sz="2000" b="1" dirty="0">
                <a:solidFill>
                  <a:srgbClr val="B79347"/>
                </a:solidFill>
              </a:rPr>
              <a:t>頁面 </a:t>
            </a:r>
            <a:r>
              <a:rPr lang="en-US" altLang="zh-TW" sz="2000" b="1" dirty="0">
                <a:solidFill>
                  <a:srgbClr val="B79347"/>
                </a:solidFill>
              </a:rPr>
              <a:t>RWD </a:t>
            </a:r>
            <a:r>
              <a:rPr lang="zh-TW" altLang="en-US" sz="2000" b="1" dirty="0">
                <a:solidFill>
                  <a:srgbClr val="B79347"/>
                </a:solidFill>
              </a:rPr>
              <a:t>切版：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商品列表頁、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商品詳細頁、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購物車、</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付款頁面、</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訂單列表頁、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訂單詳細頁、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客服中心、</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數據分析、</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出貨狀況調整</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E95B2088-D4E9-0FBE-83E1-236A25555AE5}"/>
              </a:ext>
            </a:extLst>
          </p:cNvPr>
          <p:cNvSpPr txBox="1"/>
          <p:nvPr/>
        </p:nvSpPr>
        <p:spPr>
          <a:xfrm>
            <a:off x="6885247" y="784633"/>
            <a:ext cx="1988820" cy="5386090"/>
          </a:xfrm>
          <a:prstGeom prst="rect">
            <a:avLst/>
          </a:prstGeom>
          <a:noFill/>
        </p:spPr>
        <p:txBody>
          <a:bodyPr wrap="square" rtlCol="0">
            <a:spAutoFit/>
          </a:bodyPr>
          <a:lstStyle/>
          <a:p>
            <a:r>
              <a:rPr lang="en-US" altLang="zh-TW" sz="2000" b="1" dirty="0">
                <a:solidFill>
                  <a:srgbClr val="B79347"/>
                </a:solidFill>
              </a:rPr>
              <a:t>React </a:t>
            </a:r>
            <a:r>
              <a:rPr lang="zh-TW" altLang="en-US" sz="2000" b="1" dirty="0">
                <a:solidFill>
                  <a:srgbClr val="B79347"/>
                </a:solidFill>
              </a:rPr>
              <a:t>程式開發：</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商品篩選、搜尋與排序、推薦商品、評論系統、商品收藏、購物車、送出訂單及結帳</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err="1">
                <a:solidFill>
                  <a:schemeClr val="bg1"/>
                </a:solidFill>
                <a:latin typeface="微軟正黑體" panose="020B0604030504040204" pitchFamily="34" charset="-120"/>
                <a:ea typeface="微軟正黑體" panose="020B0604030504040204" pitchFamily="34" charset="-120"/>
              </a:rPr>
              <a:t>linepay</a:t>
            </a:r>
            <a:r>
              <a:rPr lang="zh-TW" altLang="en-US" sz="1600" b="1" dirty="0">
                <a:solidFill>
                  <a:schemeClr val="bg1"/>
                </a:solidFill>
                <a:latin typeface="微軟正黑體" panose="020B0604030504040204" pitchFamily="34" charset="-120"/>
                <a:ea typeface="微軟正黑體" panose="020B0604030504040204" pitchFamily="34" charset="-120"/>
              </a:rPr>
              <a:t>、綠界</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、課程收藏</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協作</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、棋牌室收藏</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協作</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 、更改收貨狀態、數據分析、出貨狀況檢視篩選及更改、客服中心</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0E2684E5-B2D0-09EB-3F16-2451F78DB3A2}"/>
              </a:ext>
            </a:extLst>
          </p:cNvPr>
          <p:cNvSpPr txBox="1"/>
          <p:nvPr/>
        </p:nvSpPr>
        <p:spPr>
          <a:xfrm>
            <a:off x="11506259" y="801370"/>
            <a:ext cx="2625090" cy="3908762"/>
          </a:xfrm>
          <a:prstGeom prst="rect">
            <a:avLst/>
          </a:prstGeom>
          <a:noFill/>
        </p:spPr>
        <p:txBody>
          <a:bodyPr wrap="square" rtlCol="0">
            <a:spAutoFit/>
          </a:bodyPr>
          <a:lstStyle/>
          <a:p>
            <a:r>
              <a:rPr lang="en-US" altLang="zh-TW" sz="2000" b="1" dirty="0">
                <a:solidFill>
                  <a:srgbClr val="B79347"/>
                </a:solidFill>
              </a:rPr>
              <a:t>RESTful API </a:t>
            </a:r>
            <a:r>
              <a:rPr lang="zh-TW" altLang="en-US" sz="2000" b="1" dirty="0">
                <a:solidFill>
                  <a:srgbClr val="B79347"/>
                </a:solidFill>
              </a:rPr>
              <a:t>路由設計：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購物車、</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付款、</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收藏、</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數據分析、</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出貨狀態</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7D9ECB37-3315-B105-FC60-BB5D8BC370BF}"/>
              </a:ext>
            </a:extLst>
          </p:cNvPr>
          <p:cNvSpPr txBox="1"/>
          <p:nvPr/>
        </p:nvSpPr>
        <p:spPr>
          <a:xfrm>
            <a:off x="9045517" y="801370"/>
            <a:ext cx="2460742" cy="5386090"/>
          </a:xfrm>
          <a:prstGeom prst="rect">
            <a:avLst/>
          </a:prstGeom>
          <a:noFill/>
        </p:spPr>
        <p:txBody>
          <a:bodyPr wrap="square" rtlCol="0">
            <a:spAutoFit/>
          </a:bodyPr>
          <a:lstStyle/>
          <a:p>
            <a:r>
              <a:rPr lang="en-US" altLang="zh-TW" sz="2000" b="1" dirty="0">
                <a:solidFill>
                  <a:srgbClr val="B79347"/>
                </a:solidFill>
              </a:rPr>
              <a:t>Node.js</a:t>
            </a:r>
            <a:r>
              <a:rPr lang="zh-TW" altLang="en-US" sz="2000" b="1" dirty="0">
                <a:solidFill>
                  <a:srgbClr val="B79347"/>
                </a:solidFill>
              </a:rPr>
              <a:t>資料庫串接：</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商品相關資料、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優惠券資料、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評論資料、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收藏資料、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購物車資料、</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訂單相關資料、</a:t>
            </a:r>
            <a:r>
              <a:rPr lang="en-US" altLang="zh-TW" sz="1600" b="1" dirty="0" err="1">
                <a:solidFill>
                  <a:schemeClr val="bg1"/>
                </a:solidFill>
                <a:latin typeface="微軟正黑體" panose="020B0604030504040204" pitchFamily="34" charset="-120"/>
                <a:ea typeface="微軟正黑體" panose="020B0604030504040204" pitchFamily="34" charset="-120"/>
              </a:rPr>
              <a:t>websocket</a:t>
            </a:r>
            <a:r>
              <a:rPr lang="en-US" altLang="zh-TW" sz="1600" b="1" dirty="0">
                <a:solidFill>
                  <a:schemeClr val="bg1"/>
                </a:solidFill>
                <a:latin typeface="微軟正黑體" panose="020B0604030504040204" pitchFamily="34" charset="-120"/>
                <a:ea typeface="微軟正黑體" panose="020B0604030504040204" pitchFamily="34" charset="-120"/>
              </a:rPr>
              <a:t> </a:t>
            </a:r>
            <a:r>
              <a:rPr lang="zh-TW" altLang="en-US" sz="1600" b="1" dirty="0">
                <a:solidFill>
                  <a:schemeClr val="bg1"/>
                </a:solidFill>
                <a:latin typeface="微軟正黑體" panose="020B0604030504040204" pitchFamily="34" charset="-120"/>
                <a:ea typeface="微軟正黑體" panose="020B0604030504040204" pitchFamily="34" charset="-120"/>
              </a:rPr>
              <a:t>使用、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綠界 </a:t>
            </a:r>
            <a:r>
              <a:rPr lang="en-US" altLang="zh-TW" sz="1600" b="1" dirty="0">
                <a:solidFill>
                  <a:schemeClr val="bg1"/>
                </a:solidFill>
                <a:latin typeface="微軟正黑體" panose="020B0604030504040204" pitchFamily="34" charset="-120"/>
                <a:ea typeface="微軟正黑體" panose="020B0604030504040204" pitchFamily="34" charset="-120"/>
              </a:rPr>
              <a:t>API </a:t>
            </a:r>
            <a:r>
              <a:rPr lang="zh-TW" altLang="en-US" sz="1600" b="1" dirty="0">
                <a:solidFill>
                  <a:schemeClr val="bg1"/>
                </a:solidFill>
                <a:latin typeface="微軟正黑體" panose="020B0604030504040204" pitchFamily="34" charset="-120"/>
                <a:ea typeface="微軟正黑體" panose="020B0604030504040204" pitchFamily="34" charset="-120"/>
              </a:rPr>
              <a:t>串接、</a:t>
            </a:r>
            <a:r>
              <a:rPr lang="en-US" altLang="zh-TW" sz="1600" b="1" dirty="0" err="1">
                <a:solidFill>
                  <a:schemeClr val="bg1"/>
                </a:solidFill>
                <a:latin typeface="微軟正黑體" panose="020B0604030504040204" pitchFamily="34" charset="-120"/>
                <a:ea typeface="微軟正黑體" panose="020B0604030504040204" pitchFamily="34" charset="-120"/>
              </a:rPr>
              <a:t>LinePayAPI</a:t>
            </a:r>
            <a:r>
              <a:rPr lang="en-US" altLang="zh-TW" sz="1600" b="1" dirty="0">
                <a:solidFill>
                  <a:schemeClr val="bg1"/>
                </a:solidFill>
                <a:latin typeface="微軟正黑體" panose="020B0604030504040204" pitchFamily="34" charset="-120"/>
                <a:ea typeface="微軟正黑體" panose="020B0604030504040204" pitchFamily="34" charset="-120"/>
              </a:rPr>
              <a:t> </a:t>
            </a:r>
            <a:r>
              <a:rPr lang="zh-TW" altLang="en-US" sz="1600" b="1" dirty="0">
                <a:solidFill>
                  <a:schemeClr val="bg1"/>
                </a:solidFill>
                <a:latin typeface="微軟正黑體" panose="020B0604030504040204" pitchFamily="34" charset="-120"/>
                <a:ea typeface="微軟正黑體" panose="020B0604030504040204" pitchFamily="34" charset="-120"/>
              </a:rPr>
              <a:t>串接、</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1600" b="1" dirty="0">
                <a:solidFill>
                  <a:schemeClr val="bg1"/>
                </a:solidFill>
                <a:latin typeface="微軟正黑體" panose="020B0604030504040204" pitchFamily="34" charset="-120"/>
                <a:ea typeface="微軟正黑體" panose="020B0604030504040204" pitchFamily="34" charset="-120"/>
              </a:rPr>
              <a:t>7-11 </a:t>
            </a:r>
            <a:r>
              <a:rPr lang="zh-TW" altLang="en-US" sz="1600" b="1" dirty="0">
                <a:solidFill>
                  <a:schemeClr val="bg1"/>
                </a:solidFill>
                <a:latin typeface="微軟正黑體" panose="020B0604030504040204" pitchFamily="34" charset="-120"/>
                <a:ea typeface="微軟正黑體" panose="020B0604030504040204" pitchFamily="34" charset="-120"/>
              </a:rPr>
              <a:t>店到店 </a:t>
            </a:r>
            <a:r>
              <a:rPr lang="en-US" altLang="zh-TW" sz="1600" b="1" dirty="0">
                <a:solidFill>
                  <a:schemeClr val="bg1"/>
                </a:solidFill>
                <a:latin typeface="微軟正黑體" panose="020B0604030504040204" pitchFamily="34" charset="-120"/>
                <a:ea typeface="微軟正黑體" panose="020B0604030504040204" pitchFamily="34" charset="-120"/>
              </a:rPr>
              <a:t>API </a:t>
            </a:r>
            <a:r>
              <a:rPr lang="zh-TW" altLang="en-US" sz="1600" b="1" dirty="0">
                <a:solidFill>
                  <a:schemeClr val="bg1"/>
                </a:solidFill>
                <a:latin typeface="微軟正黑體" panose="020B0604030504040204" pitchFamily="34" charset="-120"/>
                <a:ea typeface="微軟正黑體" panose="020B0604030504040204" pitchFamily="34" charset="-120"/>
              </a:rPr>
              <a:t>串接</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958782E8-7885-A9A2-EFB1-236A71DA1CE6}"/>
              </a:ext>
            </a:extLst>
          </p:cNvPr>
          <p:cNvSpPr txBox="1"/>
          <p:nvPr/>
        </p:nvSpPr>
        <p:spPr>
          <a:xfrm>
            <a:off x="4574741" y="5523989"/>
            <a:ext cx="1988820" cy="2800767"/>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Figma</a:t>
            </a:r>
            <a:r>
              <a:rPr lang="zh-TW" altLang="en-US" sz="2000" b="1" dirty="0">
                <a:solidFill>
                  <a:srgbClr val="B79347"/>
                </a:solidFill>
                <a:latin typeface="微軟正黑體" panose="020B0604030504040204" pitchFamily="34" charset="-120"/>
                <a:ea typeface="微軟正黑體" panose="020B0604030504040204" pitchFamily="34" charset="-120"/>
              </a:rPr>
              <a:t>：</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商品列表及詳細、</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購物車、</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付款頁面、</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訂單列表及詳細</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604553A8-6717-660D-F2BD-A1D1CEB880B1}"/>
              </a:ext>
            </a:extLst>
          </p:cNvPr>
          <p:cNvSpPr txBox="1"/>
          <p:nvPr/>
        </p:nvSpPr>
        <p:spPr>
          <a:xfrm>
            <a:off x="6885247" y="5518909"/>
            <a:ext cx="1988820" cy="2800767"/>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MySQL </a:t>
            </a:r>
            <a:r>
              <a:rPr lang="zh-TW" altLang="en-US" sz="2000" b="1" dirty="0">
                <a:solidFill>
                  <a:srgbClr val="B79347"/>
                </a:solidFill>
                <a:latin typeface="微軟正黑體" panose="020B0604030504040204" pitchFamily="34" charset="-120"/>
                <a:ea typeface="微軟正黑體" panose="020B0604030504040204" pitchFamily="34" charset="-120"/>
              </a:rPr>
              <a:t>資料庫：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latin typeface="微軟正黑體" panose="020B0604030504040204" pitchFamily="34" charset="-120"/>
                <a:ea typeface="微軟正黑體" panose="020B0604030504040204" pitchFamily="34" charset="-120"/>
              </a:rPr>
              <a:t> </a:t>
            </a:r>
            <a:endParaRPr lang="en-US" altLang="zh-TW" sz="2000" b="1" dirty="0">
              <a:solidFill>
                <a:srgbClr val="B79347"/>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商品相關資料表、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評論資料表、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收藏資料表、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訂單資料表</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E3206C23-4B67-720B-118F-4F898872C343}"/>
              </a:ext>
            </a:extLst>
          </p:cNvPr>
          <p:cNvSpPr txBox="1"/>
          <p:nvPr/>
        </p:nvSpPr>
        <p:spPr>
          <a:xfrm>
            <a:off x="9121201" y="5518909"/>
            <a:ext cx="1988820" cy="1692771"/>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視覺設計：</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首頁鼠標翻牌動畫</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ED4AD9F0-BAA1-C8B6-92D3-82F702813305}"/>
              </a:ext>
            </a:extLst>
          </p:cNvPr>
          <p:cNvSpPr txBox="1"/>
          <p:nvPr/>
        </p:nvSpPr>
        <p:spPr>
          <a:xfrm>
            <a:off x="11657627" y="5518909"/>
            <a:ext cx="1988820" cy="3231654"/>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企劃書撰寫：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品牌介紹、</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動機與目的、</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使用者分析、</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網站建置、</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商品相關頁面介紹、</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購物車付款流程相關頁面介紹、</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官方後台頁面介紹</a:t>
            </a:r>
          </a:p>
          <a:p>
            <a:pPr marL="342900" indent="-342900">
              <a:buFont typeface="Arial" panose="020B0604020202020204" pitchFamily="34" charset="0"/>
              <a:buChar char="•"/>
            </a:pPr>
            <a:endParaRPr lang="zh-TW" altLang="en-US" sz="1600" b="1" dirty="0">
              <a:solidFill>
                <a:schemeClr val="bg1"/>
              </a:solidFill>
              <a:latin typeface="微軟正黑體" panose="020B0604030504040204" pitchFamily="34" charset="-120"/>
              <a:ea typeface="微軟正黑體" panose="020B0604030504040204" pitchFamily="34" charset="-120"/>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2314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3"/>
        <p:cNvGrpSpPr/>
        <p:nvPr/>
      </p:nvGrpSpPr>
      <p:grpSpPr>
        <a:xfrm>
          <a:off x="0" y="0"/>
          <a:ext cx="0" cy="0"/>
          <a:chOff x="0" y="0"/>
          <a:chExt cx="0" cy="0"/>
        </a:xfrm>
      </p:grpSpPr>
      <p:sp>
        <p:nvSpPr>
          <p:cNvPr id="354" name="Google Shape;354;p59"/>
          <p:cNvSpPr txBox="1">
            <a:spLocks noGrp="1"/>
          </p:cNvSpPr>
          <p:nvPr>
            <p:ph type="title"/>
          </p:nvPr>
        </p:nvSpPr>
        <p:spPr>
          <a:xfrm rot="1973">
            <a:off x="2184960" y="2343122"/>
            <a:ext cx="1672320" cy="963360"/>
          </a:xfrm>
          <a:prstGeom prst="rect">
            <a:avLst/>
          </a:prstGeom>
        </p:spPr>
        <p:txBody>
          <a:bodyPr spcFirstLastPara="1" wrap="square" lIns="146280" tIns="146280" rIns="146280" bIns="146280" anchor="b" anchorCtr="0">
            <a:noAutofit/>
          </a:bodyPr>
          <a:lstStyle/>
          <a:p>
            <a:r>
              <a:rPr lang="en" dirty="0"/>
              <a:t>01</a:t>
            </a:r>
            <a:endParaRPr dirty="0"/>
          </a:p>
        </p:txBody>
      </p:sp>
      <p:sp>
        <p:nvSpPr>
          <p:cNvPr id="356" name="Google Shape;356;p59"/>
          <p:cNvSpPr txBox="1">
            <a:spLocks noGrp="1"/>
          </p:cNvSpPr>
          <p:nvPr>
            <p:ph type="title" idx="2"/>
          </p:nvPr>
        </p:nvSpPr>
        <p:spPr>
          <a:xfrm rot="1973">
            <a:off x="2184960" y="4964322"/>
            <a:ext cx="1672320" cy="963360"/>
          </a:xfrm>
          <a:prstGeom prst="rect">
            <a:avLst/>
          </a:prstGeom>
        </p:spPr>
        <p:txBody>
          <a:bodyPr spcFirstLastPara="1" wrap="square" lIns="146280" tIns="146280" rIns="146280" bIns="146280" anchor="b" anchorCtr="0">
            <a:noAutofit/>
          </a:bodyPr>
          <a:lstStyle/>
          <a:p>
            <a:r>
              <a:rPr lang="en"/>
              <a:t>04</a:t>
            </a:r>
            <a:endParaRPr/>
          </a:p>
        </p:txBody>
      </p:sp>
      <p:sp>
        <p:nvSpPr>
          <p:cNvPr id="358" name="Google Shape;358;p59"/>
          <p:cNvSpPr txBox="1">
            <a:spLocks noGrp="1"/>
          </p:cNvSpPr>
          <p:nvPr>
            <p:ph type="title" idx="4"/>
          </p:nvPr>
        </p:nvSpPr>
        <p:spPr>
          <a:xfrm rot="1973">
            <a:off x="6479040" y="2343122"/>
            <a:ext cx="1672320" cy="963360"/>
          </a:xfrm>
          <a:prstGeom prst="rect">
            <a:avLst/>
          </a:prstGeom>
        </p:spPr>
        <p:txBody>
          <a:bodyPr spcFirstLastPara="1" wrap="square" lIns="146280" tIns="146280" rIns="146280" bIns="146280" anchor="b" anchorCtr="0">
            <a:noAutofit/>
          </a:bodyPr>
          <a:lstStyle/>
          <a:p>
            <a:r>
              <a:rPr lang="en"/>
              <a:t>02</a:t>
            </a:r>
            <a:endParaRPr/>
          </a:p>
        </p:txBody>
      </p:sp>
      <p:sp>
        <p:nvSpPr>
          <p:cNvPr id="360" name="Google Shape;360;p59"/>
          <p:cNvSpPr txBox="1">
            <a:spLocks noGrp="1"/>
          </p:cNvSpPr>
          <p:nvPr>
            <p:ph type="title" idx="6"/>
          </p:nvPr>
        </p:nvSpPr>
        <p:spPr>
          <a:xfrm rot="1973">
            <a:off x="6479040" y="4964322"/>
            <a:ext cx="1672320" cy="963360"/>
          </a:xfrm>
          <a:prstGeom prst="rect">
            <a:avLst/>
          </a:prstGeom>
        </p:spPr>
        <p:txBody>
          <a:bodyPr spcFirstLastPara="1" wrap="square" lIns="146280" tIns="146280" rIns="146280" bIns="146280" anchor="b" anchorCtr="0">
            <a:noAutofit/>
          </a:bodyPr>
          <a:lstStyle/>
          <a:p>
            <a:r>
              <a:rPr lang="en"/>
              <a:t>05</a:t>
            </a:r>
            <a:endParaRPr/>
          </a:p>
        </p:txBody>
      </p:sp>
      <p:sp>
        <p:nvSpPr>
          <p:cNvPr id="362" name="Google Shape;362;p59"/>
          <p:cNvSpPr txBox="1">
            <a:spLocks noGrp="1"/>
          </p:cNvSpPr>
          <p:nvPr>
            <p:ph type="title" idx="8"/>
          </p:nvPr>
        </p:nvSpPr>
        <p:spPr>
          <a:xfrm rot="1973">
            <a:off x="10773120" y="2343122"/>
            <a:ext cx="1672320" cy="963360"/>
          </a:xfrm>
          <a:prstGeom prst="rect">
            <a:avLst/>
          </a:prstGeom>
        </p:spPr>
        <p:txBody>
          <a:bodyPr spcFirstLastPara="1" wrap="square" lIns="146280" tIns="146280" rIns="146280" bIns="146280" anchor="b" anchorCtr="0">
            <a:noAutofit/>
          </a:bodyPr>
          <a:lstStyle/>
          <a:p>
            <a:r>
              <a:rPr lang="en"/>
              <a:t>03</a:t>
            </a:r>
            <a:endParaRPr/>
          </a:p>
        </p:txBody>
      </p:sp>
      <p:sp>
        <p:nvSpPr>
          <p:cNvPr id="364" name="Google Shape;364;p59"/>
          <p:cNvSpPr txBox="1">
            <a:spLocks noGrp="1"/>
          </p:cNvSpPr>
          <p:nvPr>
            <p:ph type="title" idx="13"/>
          </p:nvPr>
        </p:nvSpPr>
        <p:spPr>
          <a:xfrm rot="1973">
            <a:off x="10773120" y="4964322"/>
            <a:ext cx="1672320" cy="963360"/>
          </a:xfrm>
          <a:prstGeom prst="rect">
            <a:avLst/>
          </a:prstGeom>
        </p:spPr>
        <p:txBody>
          <a:bodyPr spcFirstLastPara="1" wrap="square" lIns="146280" tIns="146280" rIns="146280" bIns="146280" anchor="b" anchorCtr="0">
            <a:noAutofit/>
          </a:bodyPr>
          <a:lstStyle/>
          <a:p>
            <a:r>
              <a:rPr lang="en"/>
              <a:t>06</a:t>
            </a:r>
            <a:endParaRPr/>
          </a:p>
        </p:txBody>
      </p:sp>
      <p:sp>
        <p:nvSpPr>
          <p:cNvPr id="366" name="Google Shape;366;p59"/>
          <p:cNvSpPr txBox="1">
            <a:spLocks noGrp="1"/>
          </p:cNvSpPr>
          <p:nvPr>
            <p:ph type="subTitle" idx="15"/>
          </p:nvPr>
        </p:nvSpPr>
        <p:spPr>
          <a:xfrm>
            <a:off x="1152000" y="37617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動機與目的</a:t>
            </a:r>
            <a:endParaRPr b="1" dirty="0">
              <a:latin typeface="微軟正黑體" panose="020B0604030504040204" pitchFamily="34" charset="-120"/>
              <a:ea typeface="微軟正黑體" panose="020B0604030504040204" pitchFamily="34" charset="-120"/>
            </a:endParaRPr>
          </a:p>
        </p:txBody>
      </p:sp>
      <p:sp>
        <p:nvSpPr>
          <p:cNvPr id="367" name="Google Shape;367;p59"/>
          <p:cNvSpPr txBox="1">
            <a:spLocks noGrp="1"/>
          </p:cNvSpPr>
          <p:nvPr>
            <p:ph type="subTitle" idx="16"/>
          </p:nvPr>
        </p:nvSpPr>
        <p:spPr>
          <a:xfrm>
            <a:off x="1152000" y="63829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網站架構</a:t>
            </a:r>
            <a:endParaRPr b="1" dirty="0">
              <a:latin typeface="微軟正黑體" panose="020B0604030504040204" pitchFamily="34" charset="-120"/>
              <a:ea typeface="微軟正黑體" panose="020B0604030504040204" pitchFamily="34" charset="-120"/>
            </a:endParaRPr>
          </a:p>
        </p:txBody>
      </p:sp>
      <p:sp>
        <p:nvSpPr>
          <p:cNvPr id="368" name="Google Shape;368;p59"/>
          <p:cNvSpPr txBox="1">
            <a:spLocks noGrp="1"/>
          </p:cNvSpPr>
          <p:nvPr>
            <p:ph type="subTitle" idx="17"/>
          </p:nvPr>
        </p:nvSpPr>
        <p:spPr>
          <a:xfrm>
            <a:off x="5446080" y="37617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使用者分析</a:t>
            </a:r>
            <a:endParaRPr b="1" dirty="0">
              <a:latin typeface="微軟正黑體" panose="020B0604030504040204" pitchFamily="34" charset="-120"/>
              <a:ea typeface="微軟正黑體" panose="020B0604030504040204" pitchFamily="34" charset="-120"/>
            </a:endParaRPr>
          </a:p>
        </p:txBody>
      </p:sp>
      <p:sp>
        <p:nvSpPr>
          <p:cNvPr id="369" name="Google Shape;369;p59"/>
          <p:cNvSpPr txBox="1">
            <a:spLocks noGrp="1"/>
          </p:cNvSpPr>
          <p:nvPr>
            <p:ph type="subTitle" idx="18"/>
          </p:nvPr>
        </p:nvSpPr>
        <p:spPr>
          <a:xfrm>
            <a:off x="5446080" y="63829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開發技術</a:t>
            </a:r>
            <a:endParaRPr b="1" dirty="0">
              <a:latin typeface="微軟正黑體" panose="020B0604030504040204" pitchFamily="34" charset="-120"/>
              <a:ea typeface="微軟正黑體" panose="020B0604030504040204" pitchFamily="34" charset="-120"/>
            </a:endParaRPr>
          </a:p>
        </p:txBody>
      </p:sp>
      <p:sp>
        <p:nvSpPr>
          <p:cNvPr id="370" name="Google Shape;370;p59"/>
          <p:cNvSpPr txBox="1">
            <a:spLocks noGrp="1"/>
          </p:cNvSpPr>
          <p:nvPr>
            <p:ph type="subTitle" idx="19"/>
          </p:nvPr>
        </p:nvSpPr>
        <p:spPr>
          <a:xfrm>
            <a:off x="9740160" y="37617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視覺設計</a:t>
            </a:r>
            <a:endParaRPr b="1" dirty="0">
              <a:latin typeface="微軟正黑體" panose="020B0604030504040204" pitchFamily="34" charset="-120"/>
              <a:ea typeface="微軟正黑體" panose="020B0604030504040204" pitchFamily="34" charset="-120"/>
            </a:endParaRPr>
          </a:p>
        </p:txBody>
      </p:sp>
      <p:sp>
        <p:nvSpPr>
          <p:cNvPr id="371" name="Google Shape;371;p59"/>
          <p:cNvSpPr txBox="1">
            <a:spLocks noGrp="1"/>
          </p:cNvSpPr>
          <p:nvPr>
            <p:ph type="subTitle" idx="20"/>
          </p:nvPr>
        </p:nvSpPr>
        <p:spPr>
          <a:xfrm>
            <a:off x="9750920" y="6382922"/>
            <a:ext cx="3738240" cy="747360"/>
          </a:xfrm>
          <a:prstGeom prst="rect">
            <a:avLst/>
          </a:prstGeom>
        </p:spPr>
        <p:txBody>
          <a:bodyPr spcFirstLastPara="1" wrap="square" lIns="146280" tIns="146280" rIns="146280" bIns="146280" anchor="b" anchorCtr="0">
            <a:noAutofit/>
          </a:bodyPr>
          <a:lstStyle/>
          <a:p>
            <a:pPr marL="0" indent="0"/>
            <a:r>
              <a:rPr lang="zh-TW" altLang="en-US" b="1" dirty="0">
                <a:latin typeface="微軟正黑體" panose="020B0604030504040204" pitchFamily="34" charset="-120"/>
                <a:ea typeface="微軟正黑體" panose="020B0604030504040204" pitchFamily="34" charset="-120"/>
              </a:rPr>
              <a:t>作品展示</a:t>
            </a:r>
            <a:endParaRPr b="1"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417558"/>
          </a:xfrm>
          <a:prstGeom prst="rect">
            <a:avLst/>
          </a:prstGeom>
        </p:spPr>
      </p:pic>
      <p:sp>
        <p:nvSpPr>
          <p:cNvPr id="4" name="Text 1"/>
          <p:cNvSpPr/>
          <p:nvPr/>
        </p:nvSpPr>
        <p:spPr>
          <a:xfrm>
            <a:off x="396834" y="1776056"/>
            <a:ext cx="13836729" cy="226814"/>
          </a:xfrm>
          <a:prstGeom prst="rect">
            <a:avLst/>
          </a:prstGeom>
          <a:noFill/>
          <a:ln/>
        </p:spPr>
        <p:txBody>
          <a:bodyPr wrap="none" lIns="0" tIns="0" rIns="0" bIns="0" rtlCol="0" anchor="t"/>
          <a:lstStyle/>
          <a:p>
            <a:pPr marL="0" indent="0">
              <a:lnSpc>
                <a:spcPts val="1750"/>
              </a:lnSpc>
              <a:buNone/>
            </a:pPr>
            <a:r>
              <a:rPr lang="en-US" sz="2000" b="1" dirty="0">
                <a:solidFill>
                  <a:srgbClr val="405449"/>
                </a:solidFill>
                <a:latin typeface="Nobile" pitchFamily="34" charset="0"/>
                <a:ea typeface="Nobile" pitchFamily="34" charset="-122"/>
                <a:cs typeface="Nobile" pitchFamily="34" charset="-120"/>
              </a:rPr>
              <a:t>"萬事俱備，只欠東風"</a:t>
            </a:r>
            <a:endParaRPr lang="en-US" sz="2000" dirty="0"/>
          </a:p>
        </p:txBody>
      </p:sp>
      <p:sp>
        <p:nvSpPr>
          <p:cNvPr id="5" name="Text 2"/>
          <p:cNvSpPr/>
          <p:nvPr/>
        </p:nvSpPr>
        <p:spPr>
          <a:xfrm>
            <a:off x="396835" y="2207974"/>
            <a:ext cx="13836729" cy="509230"/>
          </a:xfrm>
          <a:prstGeom prst="rect">
            <a:avLst/>
          </a:prstGeom>
          <a:noFill/>
          <a:ln/>
        </p:spPr>
        <p:txBody>
          <a:bodyPr wrap="squar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        麻將，作為一項充滿智慧與策略的傳統棋牌遊戲，早已深植於我們的文化之中。然而，現代人的忙碌生活常常讓我們難以找到時間或夥伴來進行一場盡興的麻將對局。只欠東風應運而生，致力於為每一位麻將愛好者提供一個便捷的平台，無論您身處何地，皆可輕鬆揪團、訂桌，享受無與倫比的麻將體驗。</a:t>
            </a:r>
          </a:p>
        </p:txBody>
      </p:sp>
      <p:sp>
        <p:nvSpPr>
          <p:cNvPr id="9" name="Text 6"/>
          <p:cNvSpPr/>
          <p:nvPr/>
        </p:nvSpPr>
        <p:spPr>
          <a:xfrm>
            <a:off x="396835" y="4287679"/>
            <a:ext cx="13836729" cy="226814"/>
          </a:xfrm>
          <a:prstGeom prst="rect">
            <a:avLst/>
          </a:prstGeom>
          <a:noFill/>
          <a:ln/>
        </p:spPr>
        <p:txBody>
          <a:bodyPr wrap="none" lIns="0" tIns="0" rIns="0" bIns="0" rtlCol="0" anchor="t"/>
          <a:lstStyle/>
          <a:p>
            <a:pPr marL="0" indent="0">
              <a:lnSpc>
                <a:spcPts val="1750"/>
              </a:lnSpc>
              <a:buNone/>
            </a:pPr>
            <a:endParaRPr lang="en-US" sz="1100" dirty="0"/>
          </a:p>
        </p:txBody>
      </p:sp>
      <p:sp>
        <p:nvSpPr>
          <p:cNvPr id="10" name="Text 7"/>
          <p:cNvSpPr/>
          <p:nvPr/>
        </p:nvSpPr>
        <p:spPr>
          <a:xfrm>
            <a:off x="396834" y="2925797"/>
            <a:ext cx="2835235" cy="354330"/>
          </a:xfrm>
          <a:prstGeom prst="rect">
            <a:avLst/>
          </a:prstGeom>
          <a:noFill/>
          <a:ln/>
        </p:spPr>
        <p:txBody>
          <a:bodyPr wrap="none" lIns="0" tIns="0" rIns="0" bIns="0" rtlCol="0" anchor="t"/>
          <a:lstStyle/>
          <a:p>
            <a:pPr marL="0" indent="0">
              <a:lnSpc>
                <a:spcPts val="2750"/>
              </a:lnSpc>
              <a:buNone/>
            </a:pPr>
            <a:r>
              <a:rPr lang="en-US" sz="2400" b="1" dirty="0" err="1">
                <a:solidFill>
                  <a:srgbClr val="3B4540"/>
                </a:solidFill>
                <a:latin typeface="Noto Sans TC" pitchFamily="34" charset="0"/>
                <a:ea typeface="Noto Sans TC" pitchFamily="34" charset="-122"/>
                <a:cs typeface="Noto Sans TC" pitchFamily="34" charset="-120"/>
              </a:rPr>
              <a:t>動機與目的</a:t>
            </a:r>
            <a:endParaRPr lang="en-US" sz="2400" dirty="0"/>
          </a:p>
        </p:txBody>
      </p:sp>
      <p:sp>
        <p:nvSpPr>
          <p:cNvPr id="11" name="Shape 8"/>
          <p:cNvSpPr/>
          <p:nvPr/>
        </p:nvSpPr>
        <p:spPr>
          <a:xfrm>
            <a:off x="369277" y="3488720"/>
            <a:ext cx="6861691" cy="1143218"/>
          </a:xfrm>
          <a:prstGeom prst="roundRect">
            <a:avLst>
              <a:gd name="adj" fmla="val 17312"/>
            </a:avLst>
          </a:prstGeom>
          <a:solidFill>
            <a:srgbClr val="E8F3E8"/>
          </a:solidFill>
          <a:ln/>
        </p:spPr>
      </p:sp>
      <p:sp>
        <p:nvSpPr>
          <p:cNvPr id="12" name="Text 9"/>
          <p:cNvSpPr/>
          <p:nvPr/>
        </p:nvSpPr>
        <p:spPr>
          <a:xfrm>
            <a:off x="482624" y="3695754"/>
            <a:ext cx="6634996" cy="1063699"/>
          </a:xfrm>
          <a:prstGeom prst="rect">
            <a:avLst/>
          </a:prstGeom>
          <a:noFill/>
          <a:ln/>
        </p:spPr>
        <p:txBody>
          <a:bodyPr wrap="squar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        愛麻將的玩家常常因為時間或距離而難以找到合適的對手或場地。只欠東風希望透過建立一個線上平台，解決這些問題，讓熱愛麻將的人不再受限於時間和地點的制約。</a:t>
            </a:r>
            <a:endParaRPr lang="en-US" sz="1600" dirty="0">
              <a:latin typeface="微軟正黑體" panose="020B0604030504040204" pitchFamily="34" charset="-120"/>
              <a:ea typeface="微軟正黑體" panose="020B0604030504040204" pitchFamily="34" charset="-120"/>
            </a:endParaRPr>
          </a:p>
        </p:txBody>
      </p:sp>
      <p:sp>
        <p:nvSpPr>
          <p:cNvPr id="13" name="Shape 10"/>
          <p:cNvSpPr/>
          <p:nvPr/>
        </p:nvSpPr>
        <p:spPr>
          <a:xfrm>
            <a:off x="7405925" y="3488720"/>
            <a:ext cx="6861691" cy="1143218"/>
          </a:xfrm>
          <a:prstGeom prst="roundRect">
            <a:avLst>
              <a:gd name="adj" fmla="val 17312"/>
            </a:avLst>
          </a:prstGeom>
          <a:solidFill>
            <a:srgbClr val="E8F3E8"/>
          </a:solidFill>
          <a:ln/>
        </p:spPr>
        <p:txBody>
          <a:bodyPr/>
          <a:lstStyle/>
          <a:p>
            <a:endParaRPr lang="zh-TW" altLang="en-US" dirty="0"/>
          </a:p>
        </p:txBody>
      </p:sp>
      <p:sp>
        <p:nvSpPr>
          <p:cNvPr id="14" name="Text 11"/>
          <p:cNvSpPr/>
          <p:nvPr/>
        </p:nvSpPr>
        <p:spPr>
          <a:xfrm>
            <a:off x="7519272" y="3695754"/>
            <a:ext cx="6634996" cy="732408"/>
          </a:xfrm>
          <a:prstGeom prst="rect">
            <a:avLst/>
          </a:prstGeom>
          <a:noFill/>
          <a:ln/>
        </p:spPr>
        <p:txBody>
          <a:bodyPr wrap="squar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        只欠東風旨在提供一個專業且便捷的棋牌室媒合平台，讓玩家能輕鬆找到對手並訂桌。同時，我們也致力於推廣麻將文化，提供多樣化的商品和課程，增進玩家的遊戲體驗</a:t>
            </a:r>
            <a:r>
              <a:rPr lang="zh-TW" altLang="en-US" sz="1600" dirty="0">
                <a:solidFill>
                  <a:srgbClr val="405449"/>
                </a:solidFill>
                <a:latin typeface="微軟正黑體" panose="020B0604030504040204" pitchFamily="34" charset="-120"/>
                <a:ea typeface="微軟正黑體" panose="020B0604030504040204" pitchFamily="34" charset="-120"/>
                <a:cs typeface="Nobile" pitchFamily="34" charset="-120"/>
              </a:rPr>
              <a:t>，</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擴大麻將愛好者的社群</a:t>
            </a: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a:t>
            </a:r>
            <a:endParaRPr lang="en-US" sz="1600" dirty="0">
              <a:latin typeface="微軟正黑體" panose="020B0604030504040204" pitchFamily="34" charset="-120"/>
              <a:ea typeface="微軟正黑體" panose="020B0604030504040204" pitchFamily="34" charset="-120"/>
            </a:endParaRPr>
          </a:p>
        </p:txBody>
      </p:sp>
      <p:sp>
        <p:nvSpPr>
          <p:cNvPr id="15" name="Shape 12"/>
          <p:cNvSpPr/>
          <p:nvPr/>
        </p:nvSpPr>
        <p:spPr>
          <a:xfrm>
            <a:off x="369277" y="5350685"/>
            <a:ext cx="13836729" cy="2262466"/>
          </a:xfrm>
          <a:prstGeom prst="roundRect">
            <a:avLst>
              <a:gd name="adj" fmla="val 6638"/>
            </a:avLst>
          </a:prstGeom>
          <a:solidFill>
            <a:srgbClr val="E8F3E8"/>
          </a:solidFill>
          <a:ln/>
        </p:spPr>
      </p:sp>
      <p:sp>
        <p:nvSpPr>
          <p:cNvPr id="16" name="Text 13"/>
          <p:cNvSpPr/>
          <p:nvPr/>
        </p:nvSpPr>
        <p:spPr>
          <a:xfrm>
            <a:off x="396893" y="4966487"/>
            <a:ext cx="1417558" cy="177165"/>
          </a:xfrm>
          <a:prstGeom prst="rect">
            <a:avLst/>
          </a:prstGeom>
          <a:noFill/>
          <a:ln/>
        </p:spPr>
        <p:txBody>
          <a:bodyPr wrap="none" lIns="0" tIns="0" rIns="0" bIns="0" rtlCol="0" anchor="t"/>
          <a:lstStyle/>
          <a:p>
            <a:pPr marL="0" indent="0">
              <a:lnSpc>
                <a:spcPts val="1350"/>
              </a:lnSpc>
              <a:buNone/>
            </a:pPr>
            <a:r>
              <a:rPr lang="en-US" sz="2400" b="1" dirty="0">
                <a:solidFill>
                  <a:srgbClr val="405449"/>
                </a:solidFill>
                <a:latin typeface="Noto Sans TC" pitchFamily="34" charset="0"/>
                <a:ea typeface="Noto Sans TC" pitchFamily="34" charset="-122"/>
                <a:cs typeface="Noto Sans TC" pitchFamily="34" charset="-120"/>
              </a:rPr>
              <a:t>網站功能</a:t>
            </a:r>
            <a:endParaRPr lang="en-US" sz="2400" dirty="0"/>
          </a:p>
        </p:txBody>
      </p:sp>
      <p:sp>
        <p:nvSpPr>
          <p:cNvPr id="17" name="Text 14"/>
          <p:cNvSpPr/>
          <p:nvPr/>
        </p:nvSpPr>
        <p:spPr>
          <a:xfrm>
            <a:off x="482624" y="5558411"/>
            <a:ext cx="13428583" cy="1921175"/>
          </a:xfrm>
          <a:prstGeom prst="rect">
            <a:avLst/>
          </a:prstGeom>
          <a:noFill/>
          <a:ln/>
        </p:spPr>
        <p:txBody>
          <a:bodyPr wrap="none" lIns="0" tIns="0" rIns="0" bIns="0" rtlCol="0" anchor="t"/>
          <a:lstStyle/>
          <a:p>
            <a:pPr marL="342900" indent="-342900" algn="l">
              <a:lnSpc>
                <a:spcPct val="150000"/>
              </a:lnSpc>
              <a:buSzPct val="100000"/>
              <a:buChar char="•"/>
            </a:pPr>
            <a:r>
              <a:rPr lang="en-US" sz="1600" b="1" dirty="0" err="1">
                <a:solidFill>
                  <a:srgbClr val="405449"/>
                </a:solidFill>
                <a:latin typeface="微軟正黑體" panose="020B0604030504040204" pitchFamily="34" charset="-120"/>
                <a:ea typeface="微軟正黑體" panose="020B0604030504040204" pitchFamily="34" charset="-120"/>
                <a:cs typeface="Nobile" pitchFamily="34" charset="-120"/>
              </a:rPr>
              <a:t>揪團、訂桌</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：輕鬆找到志同道合的牌友，一起揪團預訂棋牌室，享受精彩對局</a:t>
            </a: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rPr>
              <a:t>商品購買：</a:t>
            </a:r>
            <a:r>
              <a:rPr lang="en-US" altLang="zh-TW" sz="1600" dirty="0" err="1">
                <a:solidFill>
                  <a:srgbClr val="405449"/>
                </a:solidFill>
                <a:latin typeface="微軟正黑體" panose="020B0604030504040204" pitchFamily="34" charset="-120"/>
                <a:ea typeface="微軟正黑體" panose="020B0604030504040204" pitchFamily="34" charset="-120"/>
              </a:rPr>
              <a:t>提供精選的麻將類、桌遊類商品，在家也能享受棋牌的樂趣</a:t>
            </a:r>
            <a:r>
              <a:rPr lang="en-US" altLang="zh-TW" sz="850" dirty="0">
                <a:solidFill>
                  <a:srgbClr val="405449"/>
                </a:solidFill>
                <a:latin typeface="Nobile" pitchFamily="34" charset="0"/>
                <a:ea typeface="Nobile" pitchFamily="34" charset="-122"/>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rPr>
              <a:t>線上課程：</a:t>
            </a:r>
            <a:r>
              <a:rPr lang="en-US" altLang="zh-TW" sz="1600" dirty="0" err="1">
                <a:solidFill>
                  <a:srgbClr val="405449"/>
                </a:solidFill>
                <a:latin typeface="微軟正黑體" panose="020B0604030504040204" pitchFamily="34" charset="-120"/>
                <a:ea typeface="微軟正黑體" panose="020B0604030504040204" pitchFamily="34" charset="-120"/>
              </a:rPr>
              <a:t>涵蓋多種棋牌類的線上課程，專業講師指導，助你快速提升</a:t>
            </a:r>
            <a:r>
              <a:rPr lang="en-US" altLang="zh-TW" sz="1600" dirty="0">
                <a:solidFill>
                  <a:srgbClr val="405449"/>
                </a:solidFill>
                <a:latin typeface="Nobile" pitchFamily="34" charset="0"/>
                <a:ea typeface="Nobile" pitchFamily="34" charset="-122"/>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rPr>
              <a:t>會員中心：</a:t>
            </a:r>
            <a:r>
              <a:rPr lang="en-US" altLang="zh-TW" sz="1600" dirty="0" err="1">
                <a:solidFill>
                  <a:srgbClr val="405449"/>
                </a:solidFill>
                <a:latin typeface="微軟正黑體" panose="020B0604030504040204" pitchFamily="34" charset="-120"/>
                <a:ea typeface="微軟正黑體" panose="020B0604030504040204" pitchFamily="34" charset="-120"/>
              </a:rPr>
              <a:t>在會員中心管理你的揪團、訂桌紀錄，查看訂單狀態，並隨時更新個人資訊</a:t>
            </a:r>
            <a:r>
              <a:rPr lang="en-US" altLang="zh-TW" sz="1600" dirty="0">
                <a:solidFill>
                  <a:srgbClr val="405449"/>
                </a:solidFill>
                <a:latin typeface="Nobile" pitchFamily="34" charset="0"/>
                <a:ea typeface="Nobile" pitchFamily="34" charset="-122"/>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rPr>
              <a:t>我的最愛及優惠券：</a:t>
            </a:r>
            <a:r>
              <a:rPr lang="en-US" altLang="zh-TW" sz="1600" dirty="0" err="1">
                <a:solidFill>
                  <a:srgbClr val="405449"/>
                </a:solidFill>
                <a:latin typeface="微軟正黑體" panose="020B0604030504040204" pitchFamily="34" charset="-120"/>
                <a:ea typeface="微軟正黑體" panose="020B0604030504040204" pitchFamily="34" charset="-120"/>
              </a:rPr>
              <a:t>收藏你喜愛的商品與課程，隨時查閱專屬優惠，享受更多的優惠與驚喜</a:t>
            </a:r>
            <a:r>
              <a:rPr lang="en-US" altLang="zh-TW" sz="1600" dirty="0">
                <a:solidFill>
                  <a:srgbClr val="405449"/>
                </a:solidFill>
                <a:latin typeface="微軟正黑體" panose="020B0604030504040204" pitchFamily="34" charset="-120"/>
                <a:ea typeface="微軟正黑體" panose="020B0604030504040204" pitchFamily="34" charset="-120"/>
              </a:rPr>
              <a:t>。</a:t>
            </a:r>
          </a:p>
          <a:p>
            <a:pPr marL="342900" indent="-342900">
              <a:lnSpc>
                <a:spcPts val="1400"/>
              </a:lnSpc>
              <a:buSzPct val="100000"/>
              <a:buFontTx/>
              <a:buChar char="•"/>
            </a:pPr>
            <a:endParaRPr lang="en-US" altLang="zh-TW" sz="800" dirty="0"/>
          </a:p>
          <a:p>
            <a:pPr marL="342900" indent="-342900">
              <a:lnSpc>
                <a:spcPts val="1400"/>
              </a:lnSpc>
              <a:buSzPct val="100000"/>
              <a:buFontTx/>
              <a:buChar char="•"/>
            </a:pPr>
            <a:endParaRPr lang="en-US" altLang="zh-TW" sz="800" dirty="0"/>
          </a:p>
          <a:p>
            <a:pPr marL="342900" indent="-342900">
              <a:lnSpc>
                <a:spcPts val="1400"/>
              </a:lnSpc>
              <a:buSzPct val="100000"/>
              <a:buFontTx/>
              <a:buChar char="•"/>
            </a:pPr>
            <a:endParaRPr lang="en-US" altLang="zh-TW" sz="850" dirty="0">
              <a:solidFill>
                <a:srgbClr val="405449"/>
              </a:solidFill>
              <a:latin typeface="Nobile" pitchFamily="34" charset="0"/>
              <a:ea typeface="Nobile" pitchFamily="34" charset="-122"/>
              <a:cs typeface="Nobile" pitchFamily="34" charset="-120"/>
            </a:endParaRPr>
          </a:p>
          <a:p>
            <a:pPr marL="342900" indent="-342900">
              <a:lnSpc>
                <a:spcPts val="1400"/>
              </a:lnSpc>
              <a:buSzPct val="100000"/>
              <a:buFontTx/>
              <a:buChar char="•"/>
            </a:pPr>
            <a:endParaRPr lang="en-US" altLang="zh-TW" sz="850" dirty="0"/>
          </a:p>
          <a:p>
            <a:pPr marL="342900" indent="-342900" algn="l">
              <a:lnSpc>
                <a:spcPts val="1400"/>
              </a:lnSpc>
              <a:buSzPct val="100000"/>
              <a:buChar char="•"/>
            </a:pPr>
            <a:endParaRPr lang="en-US" sz="1600"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571667"/>
          </a:xfrm>
          <a:prstGeom prst="rect">
            <a:avLst/>
          </a:prstGeom>
        </p:spPr>
      </p:pic>
      <p:sp>
        <p:nvSpPr>
          <p:cNvPr id="3" name="Shape 0"/>
          <p:cNvSpPr/>
          <p:nvPr/>
        </p:nvSpPr>
        <p:spPr>
          <a:xfrm>
            <a:off x="0" y="0"/>
            <a:ext cx="14630400" cy="8571667"/>
          </a:xfrm>
          <a:prstGeom prst="rect">
            <a:avLst/>
          </a:prstGeom>
          <a:solidFill>
            <a:srgbClr val="FAFFFA">
              <a:alpha val="85000"/>
            </a:srgbClr>
          </a:solidFill>
          <a:ln/>
        </p:spPr>
        <p:txBody>
          <a:bodyPr/>
          <a:lstStyle/>
          <a:p>
            <a:endParaRPr lang="zh-TW" altLang="en-US" dirty="0"/>
          </a:p>
        </p:txBody>
      </p:sp>
      <p:sp>
        <p:nvSpPr>
          <p:cNvPr id="4" name="Text 1"/>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en-US" sz="2400" b="1" dirty="0" err="1">
                <a:solidFill>
                  <a:srgbClr val="3B4540"/>
                </a:solidFill>
                <a:latin typeface="Noto Sans TC" pitchFamily="34" charset="0"/>
                <a:ea typeface="Noto Sans TC" pitchFamily="34" charset="-122"/>
                <a:cs typeface="Noto Sans TC" pitchFamily="34" charset="-120"/>
              </a:rPr>
              <a:t>使用者分析</a:t>
            </a:r>
            <a:endParaRPr lang="en-US" sz="2400" dirty="0"/>
          </a:p>
        </p:txBody>
      </p:sp>
      <p:sp>
        <p:nvSpPr>
          <p:cNvPr id="5" name="Text 2"/>
          <p:cNvSpPr/>
          <p:nvPr/>
        </p:nvSpPr>
        <p:spPr>
          <a:xfrm>
            <a:off x="396835" y="836176"/>
            <a:ext cx="13836729" cy="181451"/>
          </a:xfrm>
          <a:prstGeom prst="rect">
            <a:avLst/>
          </a:prstGeom>
          <a:noFill/>
          <a:ln/>
        </p:spPr>
        <p:txBody>
          <a:bodyPr wrap="none" lIns="0" tIns="0" rIns="0" bIns="0" rtlCol="0" anchor="t"/>
          <a:lstStyle/>
          <a:p>
            <a:pPr marL="0" indent="0">
              <a:lnSpc>
                <a:spcPts val="1400"/>
              </a:lnSpc>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喜愛桌遊、棋牌遊戲，尤其是麻將。喜歡與朋友社交，享受團體活動。部分使用者可能對棋牌技巧感興趣，並希望通過課程提高自己的牌技水準</a:t>
            </a:r>
            <a:endParaRPr lang="en-US" sz="1600" dirty="0">
              <a:latin typeface="微軟正黑體" panose="020B0604030504040204" pitchFamily="34" charset="-120"/>
              <a:ea typeface="微軟正黑體" panose="020B0604030504040204" pitchFamily="34" charset="-120"/>
            </a:endParaRPr>
          </a:p>
        </p:txBody>
      </p:sp>
      <p:sp>
        <p:nvSpPr>
          <p:cNvPr id="6" name="Shape 3"/>
          <p:cNvSpPr/>
          <p:nvPr/>
        </p:nvSpPr>
        <p:spPr>
          <a:xfrm>
            <a:off x="396835" y="1272659"/>
            <a:ext cx="255151" cy="255151"/>
          </a:xfrm>
          <a:prstGeom prst="roundRect">
            <a:avLst>
              <a:gd name="adj" fmla="val 40005"/>
            </a:avLst>
          </a:prstGeom>
          <a:solidFill>
            <a:srgbClr val="E8F3E8"/>
          </a:solidFill>
          <a:ln/>
        </p:spPr>
      </p:sp>
      <p:sp>
        <p:nvSpPr>
          <p:cNvPr id="7" name="Text 4"/>
          <p:cNvSpPr/>
          <p:nvPr/>
        </p:nvSpPr>
        <p:spPr>
          <a:xfrm>
            <a:off x="473393" y="1346359"/>
            <a:ext cx="101918" cy="170140"/>
          </a:xfrm>
          <a:prstGeom prst="rect">
            <a:avLst/>
          </a:prstGeom>
          <a:noFill/>
          <a:ln/>
        </p:spPr>
        <p:txBody>
          <a:bodyPr wrap="none" lIns="0" tIns="0" rIns="0" bIns="0" rtlCol="0" anchor="t"/>
          <a:lstStyle/>
          <a:p>
            <a:pPr marL="0" indent="0" algn="ctr">
              <a:lnSpc>
                <a:spcPts val="1300"/>
              </a:lnSpc>
              <a:buNone/>
            </a:pPr>
            <a:r>
              <a:rPr lang="en-US" sz="1600" b="1" dirty="0">
                <a:solidFill>
                  <a:srgbClr val="405449"/>
                </a:solidFill>
                <a:latin typeface="Noto Sans TC" pitchFamily="34" charset="0"/>
                <a:ea typeface="Noto Sans TC" pitchFamily="34" charset="-122"/>
                <a:cs typeface="Noto Sans TC" pitchFamily="34" charset="-120"/>
              </a:rPr>
              <a:t>1</a:t>
            </a:r>
            <a:endParaRPr lang="en-US" sz="1600" dirty="0"/>
          </a:p>
        </p:txBody>
      </p:sp>
      <p:sp>
        <p:nvSpPr>
          <p:cNvPr id="8" name="Text 5"/>
          <p:cNvSpPr/>
          <p:nvPr/>
        </p:nvSpPr>
        <p:spPr>
          <a:xfrm>
            <a:off x="765333" y="1333561"/>
            <a:ext cx="1417558" cy="177165"/>
          </a:xfrm>
          <a:prstGeom prst="rect">
            <a:avLst/>
          </a:prstGeom>
          <a:noFill/>
          <a:ln/>
        </p:spPr>
        <p:txBody>
          <a:bodyPr wrap="none" lIns="0" tIns="0" rIns="0" bIns="0" rtlCol="0" anchor="t"/>
          <a:lstStyle/>
          <a:p>
            <a:pPr marL="0" indent="0">
              <a:lnSpc>
                <a:spcPts val="1350"/>
              </a:lnSpc>
              <a:buNone/>
            </a:pPr>
            <a:r>
              <a:rPr lang="en-US" sz="2000" b="1" dirty="0">
                <a:solidFill>
                  <a:srgbClr val="405449"/>
                </a:solidFill>
                <a:latin typeface="Noto Sans TC" pitchFamily="34" charset="0"/>
                <a:ea typeface="Noto Sans TC" pitchFamily="34" charset="-122"/>
                <a:cs typeface="Noto Sans TC" pitchFamily="34" charset="-120"/>
              </a:rPr>
              <a:t>年齡</a:t>
            </a:r>
            <a:endParaRPr lang="en-US" sz="2000" dirty="0"/>
          </a:p>
        </p:txBody>
      </p:sp>
      <p:sp>
        <p:nvSpPr>
          <p:cNvPr id="9" name="Text 6"/>
          <p:cNvSpPr/>
          <p:nvPr/>
        </p:nvSpPr>
        <p:spPr>
          <a:xfrm>
            <a:off x="765334" y="1581865"/>
            <a:ext cx="4168140" cy="181451"/>
          </a:xfrm>
          <a:prstGeom prst="rect">
            <a:avLst/>
          </a:prstGeom>
          <a:noFill/>
          <a:ln/>
        </p:spPr>
        <p:txBody>
          <a:bodyPr wrap="squar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主要目標受眾為25-50歲的成年人，這個年齡層通常對麻將有較深厚的興趣。</a:t>
            </a:r>
            <a:endParaRPr lang="en-US" sz="1600" dirty="0">
              <a:latin typeface="微軟正黑體" panose="020B0604030504040204" pitchFamily="34" charset="-120"/>
              <a:ea typeface="微軟正黑體" panose="020B0604030504040204" pitchFamily="34" charset="-120"/>
            </a:endParaRPr>
          </a:p>
        </p:txBody>
      </p:sp>
      <p:sp>
        <p:nvSpPr>
          <p:cNvPr id="10" name="Shape 7"/>
          <p:cNvSpPr/>
          <p:nvPr/>
        </p:nvSpPr>
        <p:spPr>
          <a:xfrm>
            <a:off x="5046821" y="1272659"/>
            <a:ext cx="255151" cy="255151"/>
          </a:xfrm>
          <a:prstGeom prst="roundRect">
            <a:avLst>
              <a:gd name="adj" fmla="val 40005"/>
            </a:avLst>
          </a:prstGeom>
          <a:solidFill>
            <a:srgbClr val="E8F3E8"/>
          </a:solidFill>
          <a:ln/>
        </p:spPr>
      </p:sp>
      <p:sp>
        <p:nvSpPr>
          <p:cNvPr id="11" name="Text 8"/>
          <p:cNvSpPr/>
          <p:nvPr/>
        </p:nvSpPr>
        <p:spPr>
          <a:xfrm>
            <a:off x="5123378" y="1347669"/>
            <a:ext cx="101918" cy="170140"/>
          </a:xfrm>
          <a:prstGeom prst="rect">
            <a:avLst/>
          </a:prstGeom>
          <a:noFill/>
          <a:ln/>
        </p:spPr>
        <p:txBody>
          <a:bodyPr wrap="none" lIns="0" tIns="0" rIns="0" bIns="0" rtlCol="0" anchor="t"/>
          <a:lstStyle/>
          <a:p>
            <a:pPr marL="0" indent="0" algn="ctr">
              <a:lnSpc>
                <a:spcPts val="1300"/>
              </a:lnSpc>
              <a:buNone/>
            </a:pPr>
            <a:r>
              <a:rPr lang="en-US" sz="1600" b="1" dirty="0">
                <a:solidFill>
                  <a:srgbClr val="405449"/>
                </a:solidFill>
                <a:latin typeface="Noto Sans TC" pitchFamily="34" charset="0"/>
                <a:ea typeface="Noto Sans TC" pitchFamily="34" charset="-122"/>
                <a:cs typeface="Noto Sans TC" pitchFamily="34" charset="-120"/>
              </a:rPr>
              <a:t>2</a:t>
            </a:r>
            <a:endParaRPr lang="en-US" sz="1600" dirty="0"/>
          </a:p>
        </p:txBody>
      </p:sp>
      <p:sp>
        <p:nvSpPr>
          <p:cNvPr id="12" name="Text 9"/>
          <p:cNvSpPr/>
          <p:nvPr/>
        </p:nvSpPr>
        <p:spPr>
          <a:xfrm>
            <a:off x="5381506" y="1342668"/>
            <a:ext cx="1417558" cy="177165"/>
          </a:xfrm>
          <a:prstGeom prst="rect">
            <a:avLst/>
          </a:prstGeom>
          <a:noFill/>
          <a:ln/>
        </p:spPr>
        <p:txBody>
          <a:bodyPr wrap="none" lIns="0" tIns="0" rIns="0" bIns="0" rtlCol="0" anchor="t"/>
          <a:lstStyle/>
          <a:p>
            <a:pPr marL="0" indent="0">
              <a:lnSpc>
                <a:spcPts val="1350"/>
              </a:lnSpc>
              <a:buNone/>
            </a:pPr>
            <a:r>
              <a:rPr lang="en-US" sz="2000" b="1" dirty="0">
                <a:solidFill>
                  <a:srgbClr val="405449"/>
                </a:solidFill>
                <a:latin typeface="Noto Sans TC" pitchFamily="34" charset="0"/>
                <a:ea typeface="Noto Sans TC" pitchFamily="34" charset="-122"/>
                <a:cs typeface="Noto Sans TC" pitchFamily="34" charset="-120"/>
              </a:rPr>
              <a:t>性別</a:t>
            </a:r>
            <a:endParaRPr lang="en-US" sz="2000" dirty="0"/>
          </a:p>
        </p:txBody>
      </p:sp>
      <p:sp>
        <p:nvSpPr>
          <p:cNvPr id="13" name="Text 10"/>
          <p:cNvSpPr/>
          <p:nvPr/>
        </p:nvSpPr>
        <p:spPr>
          <a:xfrm>
            <a:off x="5381506" y="1581149"/>
            <a:ext cx="4168140" cy="512207"/>
          </a:xfrm>
          <a:prstGeom prst="rect">
            <a:avLst/>
          </a:prstGeom>
          <a:noFill/>
          <a:ln/>
        </p:spPr>
        <p:txBody>
          <a:bodyPr wrap="square" lIns="0" tIns="0" rIns="0" bIns="0" rtlCol="0" anchor="t"/>
          <a:lstStyle/>
          <a:p>
            <a:pPr marL="0" indent="0">
              <a:buNone/>
            </a:pPr>
            <a:r>
              <a:rPr lang="en-US" sz="1600" dirty="0" err="1">
                <a:solidFill>
                  <a:srgbClr val="405449"/>
                </a:solidFill>
                <a:latin typeface="微軟正黑體" panose="020B0604030504040204" pitchFamily="34" charset="-120"/>
                <a:ea typeface="微軟正黑體" panose="020B0604030504040204" pitchFamily="34" charset="-120"/>
              </a:rPr>
              <a:t>麻將通常可能會略偏向男性。為此</a:t>
            </a:r>
            <a:r>
              <a:rPr lang="zh-TW" altLang="en-US" sz="1600" dirty="0">
                <a:solidFill>
                  <a:srgbClr val="405449"/>
                </a:solidFill>
                <a:latin typeface="微軟正黑體" panose="020B0604030504040204" pitchFamily="34" charset="-120"/>
                <a:ea typeface="微軟正黑體" panose="020B0604030504040204" pitchFamily="34" charset="-120"/>
              </a:rPr>
              <a:t>，</a:t>
            </a:r>
            <a:r>
              <a:rPr lang="en-US" sz="1600" dirty="0" err="1">
                <a:solidFill>
                  <a:srgbClr val="405449"/>
                </a:solidFill>
                <a:latin typeface="微軟正黑體" panose="020B0604030504040204" pitchFamily="34" charset="-120"/>
                <a:ea typeface="微軟正黑體" panose="020B0604030504040204" pitchFamily="34" charset="-120"/>
              </a:rPr>
              <a:t>平台設計中性且輕鬆的色調，以吸引女性玩家</a:t>
            </a:r>
            <a:r>
              <a:rPr lang="en-US" sz="1600" dirty="0">
                <a:solidFill>
                  <a:srgbClr val="405449"/>
                </a:solidFill>
                <a:latin typeface="微軟正黑體" panose="020B0604030504040204" pitchFamily="34" charset="-120"/>
                <a:ea typeface="微軟正黑體" panose="020B0604030504040204" pitchFamily="34" charset="-120"/>
              </a:rPr>
              <a:t>。</a:t>
            </a:r>
          </a:p>
        </p:txBody>
      </p:sp>
      <p:sp>
        <p:nvSpPr>
          <p:cNvPr id="14" name="Shape 11"/>
          <p:cNvSpPr/>
          <p:nvPr/>
        </p:nvSpPr>
        <p:spPr>
          <a:xfrm>
            <a:off x="9696807" y="1272659"/>
            <a:ext cx="255151" cy="255151"/>
          </a:xfrm>
          <a:prstGeom prst="roundRect">
            <a:avLst>
              <a:gd name="adj" fmla="val 40005"/>
            </a:avLst>
          </a:prstGeom>
          <a:solidFill>
            <a:srgbClr val="E8F3E8"/>
          </a:solidFill>
          <a:ln/>
        </p:spPr>
      </p:sp>
      <p:sp>
        <p:nvSpPr>
          <p:cNvPr id="15" name="Text 12"/>
          <p:cNvSpPr/>
          <p:nvPr/>
        </p:nvSpPr>
        <p:spPr>
          <a:xfrm>
            <a:off x="9776043" y="1340586"/>
            <a:ext cx="101918" cy="170140"/>
          </a:xfrm>
          <a:prstGeom prst="rect">
            <a:avLst/>
          </a:prstGeom>
          <a:noFill/>
          <a:ln/>
        </p:spPr>
        <p:txBody>
          <a:bodyPr wrap="none" lIns="0" tIns="0" rIns="0" bIns="0" rtlCol="0" anchor="t"/>
          <a:lstStyle/>
          <a:p>
            <a:pPr marL="0" indent="0" algn="ctr">
              <a:lnSpc>
                <a:spcPts val="1300"/>
              </a:lnSpc>
              <a:buNone/>
            </a:pPr>
            <a:r>
              <a:rPr lang="en-US" sz="1600" b="1" dirty="0">
                <a:solidFill>
                  <a:srgbClr val="405449"/>
                </a:solidFill>
                <a:latin typeface="Noto Sans TC" pitchFamily="34" charset="0"/>
                <a:ea typeface="Noto Sans TC" pitchFamily="34" charset="-122"/>
                <a:cs typeface="Noto Sans TC" pitchFamily="34" charset="-120"/>
              </a:rPr>
              <a:t>3</a:t>
            </a:r>
            <a:endParaRPr lang="en-US" sz="1600" dirty="0"/>
          </a:p>
        </p:txBody>
      </p:sp>
      <p:sp>
        <p:nvSpPr>
          <p:cNvPr id="16" name="Text 13"/>
          <p:cNvSpPr/>
          <p:nvPr/>
        </p:nvSpPr>
        <p:spPr>
          <a:xfrm>
            <a:off x="10065305" y="1332725"/>
            <a:ext cx="1417558" cy="177165"/>
          </a:xfrm>
          <a:prstGeom prst="rect">
            <a:avLst/>
          </a:prstGeom>
          <a:noFill/>
          <a:ln/>
        </p:spPr>
        <p:txBody>
          <a:bodyPr wrap="none" lIns="0" tIns="0" rIns="0" bIns="0" rtlCol="0" anchor="t"/>
          <a:lstStyle/>
          <a:p>
            <a:pPr marL="0" indent="0">
              <a:lnSpc>
                <a:spcPts val="1350"/>
              </a:lnSpc>
              <a:buNone/>
            </a:pPr>
            <a:r>
              <a:rPr lang="en-US" sz="2000" b="1" dirty="0">
                <a:solidFill>
                  <a:srgbClr val="405449"/>
                </a:solidFill>
                <a:latin typeface="Noto Sans TC" pitchFamily="34" charset="0"/>
                <a:ea typeface="Noto Sans TC" pitchFamily="34" charset="-122"/>
                <a:cs typeface="Noto Sans TC" pitchFamily="34" charset="-120"/>
              </a:rPr>
              <a:t>職業</a:t>
            </a:r>
            <a:endParaRPr lang="en-US" sz="2000" dirty="0"/>
          </a:p>
        </p:txBody>
      </p:sp>
      <p:sp>
        <p:nvSpPr>
          <p:cNvPr id="17" name="Text 14"/>
          <p:cNvSpPr/>
          <p:nvPr/>
        </p:nvSpPr>
        <p:spPr>
          <a:xfrm>
            <a:off x="10065306" y="1584838"/>
            <a:ext cx="4168140" cy="740389"/>
          </a:xfrm>
          <a:prstGeom prst="rect">
            <a:avLst/>
          </a:prstGeom>
          <a:noFill/>
          <a:ln/>
        </p:spPr>
        <p:txBody>
          <a:bodyPr wrap="square" lIns="0" tIns="0" rIns="0" bIns="0" rtlCol="0" anchor="t"/>
          <a:lstStyle/>
          <a:p>
            <a:r>
              <a:rPr lang="en-US" sz="1600" dirty="0" err="1">
                <a:solidFill>
                  <a:srgbClr val="405449"/>
                </a:solidFill>
                <a:latin typeface="微軟正黑體" panose="020B0604030504040204" pitchFamily="34" charset="-120"/>
                <a:ea typeface="微軟正黑體" panose="020B0604030504040204" pitchFamily="34" charset="-120"/>
              </a:rPr>
              <a:t>受眾多為中產階級工作者</a:t>
            </a:r>
            <a:r>
              <a:rPr lang="zh-TW" altLang="en-US" sz="1600" dirty="0">
                <a:solidFill>
                  <a:srgbClr val="405449"/>
                </a:solidFill>
                <a:latin typeface="微軟正黑體" panose="020B0604030504040204" pitchFamily="34" charset="-120"/>
                <a:ea typeface="微軟正黑體" panose="020B0604030504040204" pitchFamily="34" charset="-120"/>
              </a:rPr>
              <a:t>，</a:t>
            </a:r>
            <a:r>
              <a:rPr lang="en-US" sz="1600" dirty="0" err="1">
                <a:solidFill>
                  <a:srgbClr val="405449"/>
                </a:solidFill>
                <a:latin typeface="微軟正黑體" panose="020B0604030504040204" pitchFamily="34" charset="-120"/>
                <a:ea typeface="微軟正黑體" panose="020B0604030504040204" pitchFamily="34" charset="-120"/>
              </a:rPr>
              <a:t>他們可能會在業餘時間參與麻將活動</a:t>
            </a:r>
            <a:endParaRPr lang="en-US" sz="1600" dirty="0">
              <a:solidFill>
                <a:srgbClr val="405449"/>
              </a:solidFill>
              <a:latin typeface="微軟正黑體" panose="020B0604030504040204" pitchFamily="34" charset="-120"/>
              <a:ea typeface="微軟正黑體" panose="020B0604030504040204" pitchFamily="34" charset="-120"/>
            </a:endParaRPr>
          </a:p>
        </p:txBody>
      </p:sp>
      <p:sp>
        <p:nvSpPr>
          <p:cNvPr id="18" name="Text 15"/>
          <p:cNvSpPr/>
          <p:nvPr/>
        </p:nvSpPr>
        <p:spPr>
          <a:xfrm>
            <a:off x="10065306" y="1948696"/>
            <a:ext cx="4168140"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9" name="Text 16"/>
          <p:cNvSpPr/>
          <p:nvPr/>
        </p:nvSpPr>
        <p:spPr>
          <a:xfrm>
            <a:off x="396835" y="2300168"/>
            <a:ext cx="1701165" cy="212646"/>
          </a:xfrm>
          <a:prstGeom prst="rect">
            <a:avLst/>
          </a:prstGeom>
          <a:noFill/>
          <a:ln/>
        </p:spPr>
        <p:txBody>
          <a:bodyPr wrap="none" lIns="0" tIns="0" rIns="0" bIns="0" rtlCol="0" anchor="t"/>
          <a:lstStyle/>
          <a:p>
            <a:pPr marL="0" indent="0">
              <a:lnSpc>
                <a:spcPts val="1650"/>
              </a:lnSpc>
              <a:buNone/>
            </a:pPr>
            <a:r>
              <a:rPr lang="en-US" sz="2400" b="1" dirty="0">
                <a:solidFill>
                  <a:srgbClr val="3B4540"/>
                </a:solidFill>
                <a:latin typeface="Noto Sans TC" pitchFamily="34" charset="0"/>
                <a:ea typeface="Noto Sans TC" pitchFamily="34" charset="-122"/>
                <a:cs typeface="Noto Sans TC" pitchFamily="34" charset="-120"/>
              </a:rPr>
              <a:t>使用者情境</a:t>
            </a:r>
            <a:endParaRPr lang="en-US" sz="2400" dirty="0"/>
          </a:p>
        </p:txBody>
      </p:sp>
      <p:sp>
        <p:nvSpPr>
          <p:cNvPr id="20" name="Shape 17"/>
          <p:cNvSpPr/>
          <p:nvPr/>
        </p:nvSpPr>
        <p:spPr>
          <a:xfrm>
            <a:off x="396835" y="4950024"/>
            <a:ext cx="6861691" cy="2967751"/>
          </a:xfrm>
          <a:prstGeom prst="roundRect">
            <a:avLst>
              <a:gd name="adj" fmla="val 3202"/>
            </a:avLst>
          </a:prstGeom>
          <a:solidFill>
            <a:srgbClr val="E8F3E8"/>
          </a:solidFill>
          <a:ln/>
        </p:spPr>
        <p:txBody>
          <a:bodyPr/>
          <a:lstStyle/>
          <a:p>
            <a:endParaRPr lang="zh-TW" altLang="en-US" dirty="0"/>
          </a:p>
        </p:txBody>
      </p:sp>
      <p:sp>
        <p:nvSpPr>
          <p:cNvPr id="21" name="Text 18"/>
          <p:cNvSpPr/>
          <p:nvPr/>
        </p:nvSpPr>
        <p:spPr>
          <a:xfrm>
            <a:off x="510183" y="5063373"/>
            <a:ext cx="1417558" cy="177165"/>
          </a:xfrm>
          <a:prstGeom prst="rect">
            <a:avLst/>
          </a:prstGeom>
          <a:noFill/>
          <a:ln/>
        </p:spPr>
        <p:txBody>
          <a:bodyPr wrap="none" lIns="0" tIns="0" rIns="0" bIns="0" rtlCol="0" anchor="t"/>
          <a:lstStyle/>
          <a:p>
            <a:pPr marL="0" indent="0">
              <a:lnSpc>
                <a:spcPts val="1350"/>
              </a:lnSpc>
              <a:buNone/>
            </a:pPr>
            <a:r>
              <a:rPr lang="en-US" sz="1600" b="1" dirty="0">
                <a:solidFill>
                  <a:srgbClr val="405449"/>
                </a:solidFill>
                <a:latin typeface="Noto Sans TC" pitchFamily="34" charset="0"/>
                <a:ea typeface="Noto Sans TC" pitchFamily="34" charset="-122"/>
                <a:cs typeface="Noto Sans TC" pitchFamily="34" charset="-120"/>
              </a:rPr>
              <a:t>專業麻將玩家 - 李先生</a:t>
            </a:r>
            <a:endParaRPr lang="en-US" sz="1600" dirty="0"/>
          </a:p>
        </p:txBody>
      </p:sp>
      <p:sp>
        <p:nvSpPr>
          <p:cNvPr id="22" name="Text 19"/>
          <p:cNvSpPr/>
          <p:nvPr/>
        </p:nvSpPr>
        <p:spPr>
          <a:xfrm>
            <a:off x="677465" y="5290664"/>
            <a:ext cx="6453545" cy="793790"/>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405449"/>
                </a:solidFill>
                <a:latin typeface="微軟正黑體" panose="020B0604030504040204" pitchFamily="34" charset="-120"/>
                <a:ea typeface="微軟正黑體" panose="020B0604030504040204" pitchFamily="34" charset="-120"/>
              </a:rPr>
              <a:t>年齡</a:t>
            </a:r>
            <a:r>
              <a:rPr lang="en-US" sz="1600" dirty="0">
                <a:solidFill>
                  <a:srgbClr val="405449"/>
                </a:solidFill>
                <a:latin typeface="微軟正黑體" panose="020B0604030504040204" pitchFamily="34" charset="-120"/>
                <a:ea typeface="微軟正黑體" panose="020B0604030504040204" pitchFamily="34" charset="-120"/>
              </a:rPr>
              <a:t>：35歲</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職業</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：公司經理</a:t>
            </a:r>
            <a:endPar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endParaRP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rPr>
              <a:t>興趣：</a:t>
            </a:r>
            <a:r>
              <a:rPr lang="en-US" altLang="zh-TW" sz="1600" dirty="0" err="1">
                <a:solidFill>
                  <a:srgbClr val="405449"/>
                </a:solidFill>
                <a:latin typeface="微軟正黑體" panose="020B0604030504040204" pitchFamily="34" charset="-120"/>
                <a:ea typeface="微軟正黑體" panose="020B0604030504040204" pitchFamily="34" charset="-120"/>
              </a:rPr>
              <a:t>麻將、棋藝、社交活動</a:t>
            </a:r>
            <a:endParaRPr lang="en-US" altLang="zh-TW" sz="1600" dirty="0">
              <a:solidFill>
                <a:srgbClr val="405449"/>
              </a:solidFill>
              <a:latin typeface="微軟正黑體" panose="020B0604030504040204" pitchFamily="34" charset="-120"/>
              <a:ea typeface="微軟正黑體" panose="020B0604030504040204" pitchFamily="34" charset="-120"/>
            </a:endParaRPr>
          </a:p>
          <a:p>
            <a:pPr marL="342900" indent="-342900">
              <a:lnSpc>
                <a:spcPts val="1400"/>
              </a:lnSpc>
              <a:buSzPct val="100000"/>
              <a:buFontTx/>
              <a:buChar char="•"/>
            </a:pPr>
            <a:endParaRPr lang="en-US" altLang="zh-TW" sz="1600" dirty="0">
              <a:latin typeface="微軟正黑體" panose="020B0604030504040204" pitchFamily="34" charset="-120"/>
              <a:ea typeface="微軟正黑體" panose="020B0604030504040204" pitchFamily="34" charset="-120"/>
            </a:endParaRPr>
          </a:p>
          <a:p>
            <a:pPr marL="342900" indent="-342900" algn="l">
              <a:lnSpc>
                <a:spcPts val="1400"/>
              </a:lnSpc>
              <a:buSzPct val="100000"/>
              <a:buChar char="•"/>
            </a:pPr>
            <a:endParaRPr lang="en-US" sz="1600" dirty="0">
              <a:solidFill>
                <a:srgbClr val="405449"/>
              </a:solidFill>
              <a:latin typeface="微軟正黑體" panose="020B0604030504040204" pitchFamily="34" charset="-120"/>
              <a:ea typeface="微軟正黑體" panose="020B0604030504040204" pitchFamily="34" charset="-120"/>
            </a:endParaRPr>
          </a:p>
        </p:txBody>
      </p:sp>
      <p:sp>
        <p:nvSpPr>
          <p:cNvPr id="23" name="Text 20"/>
          <p:cNvSpPr/>
          <p:nvPr/>
        </p:nvSpPr>
        <p:spPr>
          <a:xfrm>
            <a:off x="651748" y="3443883"/>
            <a:ext cx="6453545" cy="181451"/>
          </a:xfrm>
          <a:prstGeom prst="rect">
            <a:avLst/>
          </a:prstGeom>
          <a:noFill/>
          <a:ln/>
        </p:spPr>
        <p:txBody>
          <a:bodyPr wrap="none" lIns="0" tIns="0" rIns="0" bIns="0" rtlCol="0" anchor="t"/>
          <a:lstStyle/>
          <a:p>
            <a:pPr marL="342900" indent="-342900" algn="l">
              <a:lnSpc>
                <a:spcPts val="1400"/>
              </a:lnSpc>
              <a:buSzPct val="100000"/>
              <a:buChar char="•"/>
            </a:pPr>
            <a:endParaRPr lang="en-US" sz="1600" dirty="0">
              <a:latin typeface="微軟正黑體" panose="020B0604030504040204" pitchFamily="34" charset="-120"/>
              <a:ea typeface="微軟正黑體" panose="020B0604030504040204" pitchFamily="34" charset="-120"/>
            </a:endParaRPr>
          </a:p>
        </p:txBody>
      </p:sp>
      <p:sp>
        <p:nvSpPr>
          <p:cNvPr id="24" name="Text 21"/>
          <p:cNvSpPr/>
          <p:nvPr/>
        </p:nvSpPr>
        <p:spPr>
          <a:xfrm>
            <a:off x="691633" y="3683317"/>
            <a:ext cx="6453545" cy="181451"/>
          </a:xfrm>
          <a:prstGeom prst="rect">
            <a:avLst/>
          </a:prstGeom>
          <a:noFill/>
          <a:ln/>
        </p:spPr>
        <p:txBody>
          <a:bodyPr wrap="none" lIns="0" tIns="0" rIns="0" bIns="0" rtlCol="0" anchor="t"/>
          <a:lstStyle/>
          <a:p>
            <a:pPr marL="342900" indent="-342900">
              <a:lnSpc>
                <a:spcPts val="1400"/>
              </a:lnSpc>
              <a:buSzPct val="100000"/>
              <a:buChar char="•"/>
            </a:pPr>
            <a:endParaRPr lang="en-US" sz="1600" dirty="0">
              <a:solidFill>
                <a:srgbClr val="405449"/>
              </a:solidFill>
              <a:latin typeface="微軟正黑體" panose="020B0604030504040204" pitchFamily="34" charset="-120"/>
              <a:ea typeface="微軟正黑體" panose="020B0604030504040204" pitchFamily="34" charset="-120"/>
            </a:endParaRPr>
          </a:p>
        </p:txBody>
      </p:sp>
      <p:sp>
        <p:nvSpPr>
          <p:cNvPr id="26" name="Text 23"/>
          <p:cNvSpPr/>
          <p:nvPr/>
        </p:nvSpPr>
        <p:spPr>
          <a:xfrm>
            <a:off x="496014" y="6565228"/>
            <a:ext cx="6634996" cy="181451"/>
          </a:xfrm>
          <a:prstGeom prst="rect">
            <a:avLst/>
          </a:prstGeom>
          <a:noFill/>
          <a:ln/>
        </p:spPr>
        <p:txBody>
          <a:bodyPr wrap="none" lIns="0" tIns="0" rIns="0" bIns="0" rtlCol="0" anchor="t"/>
          <a:lstStyle/>
          <a:p>
            <a:pPr>
              <a:lnSpc>
                <a:spcPts val="1400"/>
              </a:lnSpc>
            </a:pPr>
            <a:r>
              <a:rPr lang="en-US" sz="1600" b="1" dirty="0" err="1">
                <a:solidFill>
                  <a:srgbClr val="405449"/>
                </a:solidFill>
                <a:latin typeface="Noto Sans TC" pitchFamily="34" charset="0"/>
                <a:ea typeface="Noto Sans TC" pitchFamily="34" charset="-122"/>
              </a:rPr>
              <a:t>需求與期望</a:t>
            </a:r>
            <a:r>
              <a:rPr lang="en-US" sz="1600" b="1" dirty="0">
                <a:solidFill>
                  <a:srgbClr val="405449"/>
                </a:solidFill>
                <a:latin typeface="Noto Sans TC" pitchFamily="34" charset="0"/>
                <a:ea typeface="Noto Sans TC" pitchFamily="34" charset="-122"/>
              </a:rPr>
              <a:t>：</a:t>
            </a:r>
          </a:p>
        </p:txBody>
      </p:sp>
      <p:sp>
        <p:nvSpPr>
          <p:cNvPr id="27" name="Text 24"/>
          <p:cNvSpPr/>
          <p:nvPr/>
        </p:nvSpPr>
        <p:spPr>
          <a:xfrm>
            <a:off x="651747" y="6809842"/>
            <a:ext cx="6453545" cy="835222"/>
          </a:xfrm>
          <a:prstGeom prst="rect">
            <a:avLst/>
          </a:prstGeom>
          <a:noFill/>
          <a:ln/>
        </p:spPr>
        <p:txBody>
          <a:bodyPr wrap="none" lIns="0" tIns="0" rIns="0" bIns="0" rtlCol="0" anchor="t"/>
          <a:lstStyle/>
          <a:p>
            <a:pPr marL="342900" indent="-342900" algn="l">
              <a:lnSpc>
                <a:spcPct val="150000"/>
              </a:lnSpc>
              <a:buSzPct val="100000"/>
              <a:buChar char="•"/>
            </a:pPr>
            <a:r>
              <a:rPr lang="en-US" sz="1600" b="1" dirty="0" err="1">
                <a:solidFill>
                  <a:srgbClr val="405449"/>
                </a:solidFill>
                <a:latin typeface="微軟正黑體" panose="020B0604030504040204" pitchFamily="34" charset="-120"/>
                <a:ea typeface="微軟正黑體" panose="020B0604030504040204" pitchFamily="34" charset="-120"/>
                <a:cs typeface="Nobile" pitchFamily="34" charset="-120"/>
              </a:rPr>
              <a:t>找到對手</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：能在平台上找到其他愛好者並約定時間</a:t>
            </a: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簡單預訂</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：希望平台的預訂系統簡單易用，能輕鬆選擇日期和時間</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專業課程</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：希望能參加一些提升麻將技巧的專業課程</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a:t>
            </a:r>
            <a:endParaRPr lang="en-US" altLang="zh-TW" sz="1600" dirty="0">
              <a:latin typeface="微軟正黑體" panose="020B0604030504040204" pitchFamily="34" charset="-120"/>
              <a:ea typeface="微軟正黑體" panose="020B0604030504040204" pitchFamily="34" charset="-120"/>
            </a:endParaRPr>
          </a:p>
          <a:p>
            <a:pPr marL="342900" indent="-342900">
              <a:lnSpc>
                <a:spcPts val="1400"/>
              </a:lnSpc>
              <a:buSzPct val="100000"/>
              <a:buFontTx/>
              <a:buChar char="•"/>
            </a:pPr>
            <a:endParaRPr lang="en-US" altLang="zh-TW" sz="1600" dirty="0"/>
          </a:p>
          <a:p>
            <a:pPr marL="342900" indent="-342900" algn="l">
              <a:lnSpc>
                <a:spcPts val="1400"/>
              </a:lnSpc>
              <a:buSzPct val="100000"/>
              <a:buChar char="•"/>
            </a:pPr>
            <a:endParaRPr lang="en-US" sz="1600" dirty="0">
              <a:latin typeface="微軟正黑體" panose="020B0604030504040204" pitchFamily="34" charset="-120"/>
              <a:ea typeface="微軟正黑體" panose="020B0604030504040204" pitchFamily="34" charset="-120"/>
            </a:endParaRPr>
          </a:p>
        </p:txBody>
      </p:sp>
      <p:sp>
        <p:nvSpPr>
          <p:cNvPr id="33" name="Shape 30"/>
          <p:cNvSpPr/>
          <p:nvPr/>
        </p:nvSpPr>
        <p:spPr>
          <a:xfrm>
            <a:off x="7542549" y="4947643"/>
            <a:ext cx="6861691" cy="2970132"/>
          </a:xfrm>
          <a:prstGeom prst="roundRect">
            <a:avLst>
              <a:gd name="adj" fmla="val 3202"/>
            </a:avLst>
          </a:prstGeom>
          <a:solidFill>
            <a:srgbClr val="E8F3E8"/>
          </a:solidFill>
          <a:ln/>
        </p:spPr>
        <p:txBody>
          <a:bodyPr/>
          <a:lstStyle/>
          <a:p>
            <a:endParaRPr lang="zh-TW" altLang="en-US" dirty="0"/>
          </a:p>
        </p:txBody>
      </p:sp>
      <p:sp>
        <p:nvSpPr>
          <p:cNvPr id="34" name="Text 31"/>
          <p:cNvSpPr/>
          <p:nvPr/>
        </p:nvSpPr>
        <p:spPr>
          <a:xfrm>
            <a:off x="7641847" y="5060991"/>
            <a:ext cx="1534954" cy="177165"/>
          </a:xfrm>
          <a:prstGeom prst="rect">
            <a:avLst/>
          </a:prstGeom>
          <a:noFill/>
          <a:ln/>
        </p:spPr>
        <p:txBody>
          <a:bodyPr wrap="none" lIns="0" tIns="0" rIns="0" bIns="0" rtlCol="0" anchor="t"/>
          <a:lstStyle/>
          <a:p>
            <a:pPr marL="0" indent="0">
              <a:lnSpc>
                <a:spcPts val="1350"/>
              </a:lnSpc>
              <a:buNone/>
            </a:pPr>
            <a:r>
              <a:rPr lang="en-US" sz="1600" b="1" dirty="0">
                <a:solidFill>
                  <a:srgbClr val="405449"/>
                </a:solidFill>
                <a:latin typeface="Noto Sans TC" pitchFamily="34" charset="0"/>
                <a:ea typeface="Noto Sans TC" pitchFamily="34" charset="-122"/>
                <a:cs typeface="Noto Sans TC" pitchFamily="34" charset="-120"/>
              </a:rPr>
              <a:t>新手麻將愛好者 - 張小姐</a:t>
            </a:r>
            <a:endParaRPr lang="en-US" sz="1600" dirty="0"/>
          </a:p>
        </p:txBody>
      </p:sp>
      <p:sp>
        <p:nvSpPr>
          <p:cNvPr id="35" name="Text 32"/>
          <p:cNvSpPr/>
          <p:nvPr/>
        </p:nvSpPr>
        <p:spPr>
          <a:xfrm>
            <a:off x="7823299" y="5306141"/>
            <a:ext cx="6453545" cy="819269"/>
          </a:xfrm>
          <a:prstGeom prst="rect">
            <a:avLst/>
          </a:prstGeom>
          <a:noFill/>
          <a:ln/>
        </p:spPr>
        <p:txBody>
          <a:bodyPr wrap="none" lIns="0" tIns="0" rIns="0" bIns="0" rtlCol="0" anchor="t"/>
          <a:lstStyle/>
          <a:p>
            <a:pPr marL="342900" indent="-342900" algn="l">
              <a:lnSpc>
                <a:spcPct val="150000"/>
              </a:lnSpc>
              <a:buSzPct val="100000"/>
              <a:buChar char="•"/>
            </a:pPr>
            <a:r>
              <a:rPr lang="en-US" sz="1600" b="1" dirty="0">
                <a:solidFill>
                  <a:srgbClr val="405449"/>
                </a:solidFill>
                <a:latin typeface="微軟正黑體" panose="020B0604030504040204" pitchFamily="34" charset="-120"/>
                <a:ea typeface="微軟正黑體" panose="020B0604030504040204" pitchFamily="34" charset="-120"/>
                <a:cs typeface="Nobile" pitchFamily="34" charset="-120"/>
              </a:rPr>
              <a:t>年齡</a:t>
            </a: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：28歲</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職業</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：前端工程師</a:t>
            </a:r>
            <a:endPar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endParaRP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興趣</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：娛樂活動、學習新事物</a:t>
            </a:r>
            <a:endParaRPr lang="en-US" altLang="zh-TW" sz="1600" dirty="0">
              <a:latin typeface="微軟正黑體" panose="020B0604030504040204" pitchFamily="34" charset="-120"/>
              <a:ea typeface="微軟正黑體" panose="020B0604030504040204" pitchFamily="34" charset="-120"/>
            </a:endParaRPr>
          </a:p>
          <a:p>
            <a:pPr marL="342900" indent="-342900">
              <a:buSzPct val="100000"/>
              <a:buFontTx/>
              <a:buChar char="•"/>
            </a:pPr>
            <a:endParaRPr lang="en-US" altLang="zh-TW" sz="1600" dirty="0">
              <a:latin typeface="微軟正黑體" panose="020B0604030504040204" pitchFamily="34" charset="-120"/>
              <a:ea typeface="微軟正黑體" panose="020B0604030504040204" pitchFamily="34" charset="-120"/>
            </a:endParaRPr>
          </a:p>
          <a:p>
            <a:pPr marL="342900" indent="-342900" algn="l">
              <a:lnSpc>
                <a:spcPts val="1400"/>
              </a:lnSpc>
              <a:buSzPct val="100000"/>
              <a:buChar char="•"/>
            </a:pPr>
            <a:endParaRPr lang="en-US" sz="1600" dirty="0">
              <a:latin typeface="微軟正黑體" panose="020B0604030504040204" pitchFamily="34" charset="-120"/>
              <a:ea typeface="微軟正黑體" panose="020B0604030504040204" pitchFamily="34" charset="-120"/>
            </a:endParaRPr>
          </a:p>
        </p:txBody>
      </p:sp>
      <p:sp>
        <p:nvSpPr>
          <p:cNvPr id="38" name="Text 35"/>
          <p:cNvSpPr/>
          <p:nvPr/>
        </p:nvSpPr>
        <p:spPr>
          <a:xfrm>
            <a:off x="7485221" y="3732967"/>
            <a:ext cx="6634996" cy="362903"/>
          </a:xfrm>
          <a:prstGeom prst="rect">
            <a:avLst/>
          </a:prstGeom>
          <a:noFill/>
          <a:ln/>
        </p:spPr>
        <p:txBody>
          <a:bodyPr wrap="square" lIns="0" tIns="0" rIns="0" bIns="0" rtlCol="0" anchor="t"/>
          <a:lstStyle/>
          <a:p>
            <a:pPr marL="0" indent="0">
              <a:lnSpc>
                <a:spcPts val="1400"/>
              </a:lnSpc>
              <a:buNone/>
            </a:pPr>
            <a:endParaRPr lang="en-US" sz="850" dirty="0"/>
          </a:p>
        </p:txBody>
      </p:sp>
      <p:sp>
        <p:nvSpPr>
          <p:cNvPr id="39" name="Text 36"/>
          <p:cNvSpPr/>
          <p:nvPr/>
        </p:nvSpPr>
        <p:spPr>
          <a:xfrm>
            <a:off x="7715428" y="6565228"/>
            <a:ext cx="6634996" cy="181451"/>
          </a:xfrm>
          <a:prstGeom prst="rect">
            <a:avLst/>
          </a:prstGeom>
          <a:noFill/>
          <a:ln/>
        </p:spPr>
        <p:txBody>
          <a:bodyPr wrap="none" lIns="0" tIns="0" rIns="0" bIns="0" rtlCol="0" anchor="t"/>
          <a:lstStyle/>
          <a:p>
            <a:pPr marL="0" indent="0">
              <a:lnSpc>
                <a:spcPts val="1400"/>
              </a:lnSpc>
              <a:buNone/>
            </a:pPr>
            <a:r>
              <a:rPr lang="en-US" sz="1600" b="1" dirty="0" err="1">
                <a:solidFill>
                  <a:srgbClr val="405449"/>
                </a:solidFill>
                <a:latin typeface="Noto Sans TC" pitchFamily="34" charset="0"/>
                <a:ea typeface="Noto Sans TC" pitchFamily="34" charset="-122"/>
              </a:rPr>
              <a:t>需求與期望</a:t>
            </a:r>
            <a:r>
              <a:rPr lang="en-US" sz="1600" b="1" dirty="0">
                <a:solidFill>
                  <a:srgbClr val="405449"/>
                </a:solidFill>
                <a:latin typeface="Noto Sans TC" pitchFamily="34" charset="0"/>
                <a:ea typeface="Noto Sans TC" pitchFamily="34" charset="-122"/>
              </a:rPr>
              <a:t>：</a:t>
            </a:r>
          </a:p>
        </p:txBody>
      </p:sp>
      <p:sp>
        <p:nvSpPr>
          <p:cNvPr id="40" name="Text 37"/>
          <p:cNvSpPr/>
          <p:nvPr/>
        </p:nvSpPr>
        <p:spPr>
          <a:xfrm>
            <a:off x="7823299" y="6746679"/>
            <a:ext cx="6453545" cy="851773"/>
          </a:xfrm>
          <a:prstGeom prst="rect">
            <a:avLst/>
          </a:prstGeom>
          <a:noFill/>
          <a:ln/>
        </p:spPr>
        <p:txBody>
          <a:bodyPr wrap="none" lIns="0" tIns="0" rIns="0" bIns="0" rtlCol="0" anchor="t"/>
          <a:lstStyle/>
          <a:p>
            <a:pPr marL="342900" indent="-342900" algn="l">
              <a:lnSpc>
                <a:spcPct val="150000"/>
              </a:lnSpc>
              <a:buSzPct val="100000"/>
              <a:buChar char="•"/>
            </a:pPr>
            <a:r>
              <a:rPr lang="en-US" sz="1600" b="1" dirty="0" err="1">
                <a:solidFill>
                  <a:srgbClr val="405449"/>
                </a:solidFill>
                <a:latin typeface="微軟正黑體" panose="020B0604030504040204" pitchFamily="34" charset="-120"/>
                <a:ea typeface="微軟正黑體" panose="020B0604030504040204" pitchFamily="34" charset="-120"/>
                <a:cs typeface="Nobile" pitchFamily="34" charset="-120"/>
              </a:rPr>
              <a:t>學習資源</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：需要易於理解的教學資源和課程來學習麻將規則和技巧</a:t>
            </a: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簡易預訂</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：希望能夠輕鬆預訂麻將桌和參加線下活動</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a:t>
            </a:r>
          </a:p>
          <a:p>
            <a:pPr marL="342900" indent="-342900">
              <a:lnSpc>
                <a:spcPct val="150000"/>
              </a:lnSpc>
              <a:buSzPct val="100000"/>
              <a:buFontTx/>
              <a:buChar char="•"/>
            </a:pPr>
            <a:r>
              <a:rPr lang="en-US" altLang="zh-TW" sz="1600" b="1" dirty="0" err="1">
                <a:solidFill>
                  <a:srgbClr val="405449"/>
                </a:solidFill>
                <a:latin typeface="微軟正黑體" panose="020B0604030504040204" pitchFamily="34" charset="-120"/>
                <a:ea typeface="微軟正黑體" panose="020B0604030504040204" pitchFamily="34" charset="-120"/>
                <a:cs typeface="Nobile" pitchFamily="34" charset="-120"/>
              </a:rPr>
              <a:t>產品推薦</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：希望能夠得到關於麻將產品和配件的推薦</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a:t>
            </a:r>
            <a:endParaRPr lang="en-US" altLang="zh-TW" sz="1600" dirty="0">
              <a:latin typeface="微軟正黑體" panose="020B0604030504040204" pitchFamily="34" charset="-120"/>
              <a:ea typeface="微軟正黑體" panose="020B0604030504040204" pitchFamily="34" charset="-120"/>
            </a:endParaRPr>
          </a:p>
          <a:p>
            <a:pPr marL="342900" indent="-342900">
              <a:buSzPct val="100000"/>
              <a:buFontTx/>
              <a:buChar char="•"/>
            </a:pPr>
            <a:endParaRPr lang="en-US" altLang="zh-TW" sz="1600" dirty="0">
              <a:latin typeface="微軟正黑體" panose="020B0604030504040204" pitchFamily="34" charset="-120"/>
              <a:ea typeface="微軟正黑體" panose="020B0604030504040204" pitchFamily="34" charset="-120"/>
            </a:endParaRPr>
          </a:p>
          <a:p>
            <a:pPr marL="342900" indent="-342900" algn="l">
              <a:lnSpc>
                <a:spcPts val="1400"/>
              </a:lnSpc>
              <a:buSzPct val="100000"/>
              <a:buChar char="•"/>
            </a:pPr>
            <a:endParaRPr lang="en-US" sz="1600" dirty="0">
              <a:latin typeface="微軟正黑體" panose="020B0604030504040204" pitchFamily="34" charset="-120"/>
              <a:ea typeface="微軟正黑體" panose="020B0604030504040204" pitchFamily="34" charset="-120"/>
            </a:endParaRPr>
          </a:p>
        </p:txBody>
      </p:sp>
      <p:pic>
        <p:nvPicPr>
          <p:cNvPr id="64" name="圖片 63">
            <a:extLst>
              <a:ext uri="{FF2B5EF4-FFF2-40B4-BE49-F238E27FC236}">
                <a16:creationId xmlns:a16="http://schemas.microsoft.com/office/drawing/2014/main" id="{BDC5C540-EAEE-FD7D-75D6-2F273FE229A7}"/>
              </a:ext>
            </a:extLst>
          </p:cNvPr>
          <p:cNvPicPr>
            <a:picLocks noChangeAspect="1"/>
          </p:cNvPicPr>
          <p:nvPr/>
        </p:nvPicPr>
        <p:blipFill>
          <a:blip r:embed="rId4"/>
          <a:stretch>
            <a:fillRect/>
          </a:stretch>
        </p:blipFill>
        <p:spPr>
          <a:xfrm>
            <a:off x="2636007" y="2330942"/>
            <a:ext cx="2660633" cy="2660633"/>
          </a:xfrm>
          <a:prstGeom prst="rect">
            <a:avLst/>
          </a:prstGeom>
        </p:spPr>
      </p:pic>
      <p:pic>
        <p:nvPicPr>
          <p:cNvPr id="66" name="圖片 65">
            <a:extLst>
              <a:ext uri="{FF2B5EF4-FFF2-40B4-BE49-F238E27FC236}">
                <a16:creationId xmlns:a16="http://schemas.microsoft.com/office/drawing/2014/main" id="{E61F09CC-23FA-F111-6558-F24422614AE9}"/>
              </a:ext>
            </a:extLst>
          </p:cNvPr>
          <p:cNvPicPr>
            <a:picLocks noChangeAspect="1"/>
          </p:cNvPicPr>
          <p:nvPr/>
        </p:nvPicPr>
        <p:blipFill>
          <a:blip r:embed="rId5"/>
          <a:stretch>
            <a:fillRect/>
          </a:stretch>
        </p:blipFill>
        <p:spPr>
          <a:xfrm>
            <a:off x="9601877" y="2173354"/>
            <a:ext cx="2743034" cy="27430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417433"/>
            <a:ext cx="2835235" cy="354330"/>
          </a:xfrm>
          <a:prstGeom prst="rect">
            <a:avLst/>
          </a:prstGeom>
          <a:noFill/>
          <a:ln/>
        </p:spPr>
        <p:txBody>
          <a:bodyPr wrap="none" lIns="0" tIns="0" rIns="0" bIns="0" rtlCol="0" anchor="t"/>
          <a:lstStyle/>
          <a:p>
            <a:pPr marL="0" indent="0">
              <a:lnSpc>
                <a:spcPts val="2750"/>
              </a:lnSpc>
              <a:buNone/>
            </a:pPr>
            <a:r>
              <a:rPr lang="en-US" sz="2400" b="1" dirty="0" err="1">
                <a:solidFill>
                  <a:srgbClr val="3B4540"/>
                </a:solidFill>
                <a:latin typeface="Noto Sans TC" pitchFamily="34" charset="0"/>
                <a:ea typeface="Noto Sans TC" pitchFamily="34" charset="-122"/>
                <a:cs typeface="Noto Sans TC" pitchFamily="34" charset="-120"/>
              </a:rPr>
              <a:t>視覺設計</a:t>
            </a:r>
            <a:endParaRPr lang="en-US" sz="2400" dirty="0"/>
          </a:p>
        </p:txBody>
      </p:sp>
      <p:sp>
        <p:nvSpPr>
          <p:cNvPr id="3" name="Text 1"/>
          <p:cNvSpPr/>
          <p:nvPr/>
        </p:nvSpPr>
        <p:spPr>
          <a:xfrm>
            <a:off x="2987500" y="1357852"/>
            <a:ext cx="1213025" cy="266160"/>
          </a:xfrm>
          <a:prstGeom prst="rect">
            <a:avLst/>
          </a:prstGeom>
          <a:noFill/>
          <a:ln/>
        </p:spPr>
        <p:txBody>
          <a:bodyPr wrap="none" lIns="0" tIns="0" rIns="0" bIns="0" rtlCol="0" anchor="t"/>
          <a:lstStyle/>
          <a:p>
            <a:pPr marL="0" indent="0">
              <a:lnSpc>
                <a:spcPts val="1650"/>
              </a:lnSpc>
              <a:buNone/>
            </a:pPr>
            <a:r>
              <a:rPr lang="en-US" sz="2000" b="1" dirty="0">
                <a:solidFill>
                  <a:srgbClr val="3B4540"/>
                </a:solidFill>
                <a:latin typeface="Noto Sans TC" pitchFamily="34" charset="0"/>
                <a:ea typeface="Noto Sans TC" pitchFamily="34" charset="-122"/>
                <a:cs typeface="Noto Sans TC" pitchFamily="34" charset="-120"/>
              </a:rPr>
              <a:t>LOGO設計</a:t>
            </a:r>
            <a:endParaRPr lang="en-US" sz="2000" dirty="0"/>
          </a:p>
        </p:txBody>
      </p:sp>
      <p:sp>
        <p:nvSpPr>
          <p:cNvPr id="7" name="Text 4"/>
          <p:cNvSpPr/>
          <p:nvPr/>
        </p:nvSpPr>
        <p:spPr>
          <a:xfrm>
            <a:off x="396835" y="3480673"/>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8" name="Text 5"/>
          <p:cNvSpPr/>
          <p:nvPr/>
        </p:nvSpPr>
        <p:spPr>
          <a:xfrm>
            <a:off x="10618486" y="1411366"/>
            <a:ext cx="1024414" cy="212646"/>
          </a:xfrm>
          <a:prstGeom prst="rect">
            <a:avLst/>
          </a:prstGeom>
          <a:noFill/>
          <a:ln/>
        </p:spPr>
        <p:txBody>
          <a:bodyPr wrap="none" lIns="0" tIns="0" rIns="0" bIns="0" rtlCol="0" anchor="t"/>
          <a:lstStyle/>
          <a:p>
            <a:pPr marL="0" indent="0">
              <a:lnSpc>
                <a:spcPts val="1650"/>
              </a:lnSpc>
              <a:buNone/>
            </a:pPr>
            <a:r>
              <a:rPr lang="en-US" sz="2000" b="1" dirty="0">
                <a:solidFill>
                  <a:srgbClr val="3B4540"/>
                </a:solidFill>
                <a:latin typeface="Noto Sans TC" pitchFamily="34" charset="0"/>
                <a:ea typeface="Noto Sans TC" pitchFamily="34" charset="-122"/>
                <a:cs typeface="Noto Sans TC" pitchFamily="34" charset="-120"/>
              </a:rPr>
              <a:t>色彩計畫</a:t>
            </a:r>
            <a:endParaRPr lang="en-US" sz="2000" dirty="0"/>
          </a:p>
        </p:txBody>
      </p:sp>
      <p:sp>
        <p:nvSpPr>
          <p:cNvPr id="9" name="Text 6"/>
          <p:cNvSpPr/>
          <p:nvPr/>
        </p:nvSpPr>
        <p:spPr>
          <a:xfrm>
            <a:off x="7320023" y="2637354"/>
            <a:ext cx="837961" cy="226814"/>
          </a:xfrm>
          <a:prstGeom prst="rect">
            <a:avLst/>
          </a:prstGeom>
          <a:noFill/>
          <a:ln/>
        </p:spPr>
        <p:txBody>
          <a:bodyPr wrap="none" lIns="0" tIns="0" rIns="0" bIns="0" rtlCol="0" anchor="t"/>
          <a:lstStyle/>
          <a:p>
            <a:pPr marL="0" indent="0" algn="l">
              <a:lnSpc>
                <a:spcPts val="1750"/>
              </a:lnSpc>
              <a:buNone/>
            </a:pPr>
            <a:r>
              <a:rPr lang="en-US" sz="1600" b="1" dirty="0">
                <a:solidFill>
                  <a:srgbClr val="405449"/>
                </a:solidFill>
                <a:latin typeface="微軟正黑體" panose="020B0604030504040204" pitchFamily="34" charset="-120"/>
                <a:ea typeface="微軟正黑體" panose="020B0604030504040204" pitchFamily="34" charset="-120"/>
                <a:cs typeface="Nobile" pitchFamily="34" charset="-120"/>
              </a:rPr>
              <a:t>標準色</a:t>
            </a:r>
            <a:endParaRPr lang="en-US" sz="1600" dirty="0">
              <a:latin typeface="微軟正黑體" panose="020B0604030504040204" pitchFamily="34" charset="-120"/>
              <a:ea typeface="微軟正黑體" panose="020B0604030504040204" pitchFamily="34" charset="-120"/>
            </a:endParaRPr>
          </a:p>
        </p:txBody>
      </p:sp>
      <p:sp>
        <p:nvSpPr>
          <p:cNvPr id="12" name="Text 8"/>
          <p:cNvSpPr/>
          <p:nvPr/>
        </p:nvSpPr>
        <p:spPr>
          <a:xfrm>
            <a:off x="8074828" y="4499269"/>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405449"/>
                </a:solidFill>
                <a:latin typeface="Noto Sans TC" pitchFamily="34" charset="0"/>
                <a:ea typeface="Noto Sans TC" pitchFamily="34" charset="-122"/>
                <a:cs typeface="Noto Sans TC" pitchFamily="34" charset="-120"/>
              </a:rPr>
              <a:t>#2B4D37</a:t>
            </a:r>
            <a:endParaRPr lang="en-US" sz="1600" dirty="0"/>
          </a:p>
        </p:txBody>
      </p:sp>
      <p:sp>
        <p:nvSpPr>
          <p:cNvPr id="15" name="Text 10"/>
          <p:cNvSpPr/>
          <p:nvPr/>
        </p:nvSpPr>
        <p:spPr>
          <a:xfrm>
            <a:off x="10423162" y="4503836"/>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B79347"/>
                </a:solidFill>
                <a:latin typeface="Noto Sans TC" pitchFamily="34" charset="0"/>
                <a:ea typeface="Noto Sans TC" pitchFamily="34" charset="-122"/>
                <a:cs typeface="Noto Sans TC" pitchFamily="34" charset="-120"/>
              </a:rPr>
              <a:t>#B79347</a:t>
            </a:r>
            <a:endParaRPr lang="en-US" sz="1600" dirty="0"/>
          </a:p>
        </p:txBody>
      </p:sp>
      <p:sp>
        <p:nvSpPr>
          <p:cNvPr id="18" name="Text 12"/>
          <p:cNvSpPr/>
          <p:nvPr/>
        </p:nvSpPr>
        <p:spPr>
          <a:xfrm>
            <a:off x="12771496" y="4503835"/>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76592A"/>
                </a:solidFill>
                <a:latin typeface="Noto Sans TC" pitchFamily="34" charset="0"/>
                <a:ea typeface="Noto Sans TC" pitchFamily="34" charset="-122"/>
                <a:cs typeface="Noto Sans TC" pitchFamily="34" charset="-120"/>
              </a:rPr>
              <a:t>#76592A</a:t>
            </a:r>
            <a:endParaRPr lang="en-US" sz="1600" dirty="0"/>
          </a:p>
        </p:txBody>
      </p:sp>
      <p:sp>
        <p:nvSpPr>
          <p:cNvPr id="20" name="Text 14"/>
          <p:cNvSpPr/>
          <p:nvPr/>
        </p:nvSpPr>
        <p:spPr>
          <a:xfrm>
            <a:off x="7320023" y="5509439"/>
            <a:ext cx="517565" cy="226814"/>
          </a:xfrm>
          <a:prstGeom prst="rect">
            <a:avLst/>
          </a:prstGeom>
          <a:noFill/>
          <a:ln/>
        </p:spPr>
        <p:txBody>
          <a:bodyPr wrap="none" lIns="0" tIns="0" rIns="0" bIns="0" rtlCol="0" anchor="t"/>
          <a:lstStyle/>
          <a:p>
            <a:pPr marL="0" indent="0">
              <a:lnSpc>
                <a:spcPts val="1750"/>
              </a:lnSpc>
              <a:buNone/>
            </a:pPr>
            <a:r>
              <a:rPr lang="en-US" sz="1600" b="1" dirty="0">
                <a:solidFill>
                  <a:srgbClr val="405449"/>
                </a:solidFill>
                <a:latin typeface="微軟正黑體" panose="020B0604030504040204" pitchFamily="34" charset="-120"/>
                <a:ea typeface="微軟正黑體" panose="020B0604030504040204" pitchFamily="34" charset="-120"/>
                <a:cs typeface="Nobile" pitchFamily="34" charset="-120"/>
              </a:rPr>
              <a:t>輔助色</a:t>
            </a:r>
            <a:endParaRPr lang="en-US" sz="1600" dirty="0">
              <a:latin typeface="微軟正黑體" panose="020B0604030504040204" pitchFamily="34" charset="-120"/>
              <a:ea typeface="微軟正黑體" panose="020B0604030504040204" pitchFamily="34" charset="-120"/>
            </a:endParaRPr>
          </a:p>
        </p:txBody>
      </p:sp>
      <p:sp>
        <p:nvSpPr>
          <p:cNvPr id="22" name="Text 15"/>
          <p:cNvSpPr/>
          <p:nvPr/>
        </p:nvSpPr>
        <p:spPr>
          <a:xfrm>
            <a:off x="8054638" y="7402264"/>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223329"/>
                </a:solidFill>
                <a:latin typeface="Noto Sans TC" pitchFamily="34" charset="0"/>
                <a:ea typeface="Noto Sans TC" pitchFamily="34" charset="-122"/>
                <a:cs typeface="Noto Sans TC" pitchFamily="34" charset="-120"/>
              </a:rPr>
              <a:t>#223329</a:t>
            </a:r>
            <a:endParaRPr lang="en-US" sz="1600" dirty="0"/>
          </a:p>
        </p:txBody>
      </p:sp>
      <p:sp>
        <p:nvSpPr>
          <p:cNvPr id="25" name="Text 17"/>
          <p:cNvSpPr/>
          <p:nvPr/>
        </p:nvSpPr>
        <p:spPr>
          <a:xfrm>
            <a:off x="10423162" y="7402264"/>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FFFFFF"/>
                </a:solidFill>
                <a:highlight>
                  <a:srgbClr val="3B4540"/>
                </a:highlight>
                <a:latin typeface="Noto Sans TC" pitchFamily="34" charset="0"/>
                <a:ea typeface="Noto Sans TC" pitchFamily="34" charset="-122"/>
                <a:cs typeface="Noto Sans TC" pitchFamily="34" charset="-120"/>
              </a:rPr>
              <a:t>#FAF7F0</a:t>
            </a:r>
            <a:endParaRPr lang="en-US" sz="1600" dirty="0"/>
          </a:p>
        </p:txBody>
      </p:sp>
      <p:sp>
        <p:nvSpPr>
          <p:cNvPr id="28" name="Text 19"/>
          <p:cNvSpPr/>
          <p:nvPr/>
        </p:nvSpPr>
        <p:spPr>
          <a:xfrm>
            <a:off x="12817254" y="7402264"/>
            <a:ext cx="1417558" cy="177165"/>
          </a:xfrm>
          <a:prstGeom prst="rect">
            <a:avLst/>
          </a:prstGeom>
          <a:noFill/>
          <a:ln/>
        </p:spPr>
        <p:txBody>
          <a:bodyPr wrap="none" lIns="0" tIns="0" rIns="0" bIns="0" rtlCol="0" anchor="t"/>
          <a:lstStyle/>
          <a:p>
            <a:pPr marL="0" indent="0" algn="ctr">
              <a:lnSpc>
                <a:spcPts val="1350"/>
              </a:lnSpc>
              <a:buNone/>
            </a:pPr>
            <a:r>
              <a:rPr lang="en-US" sz="1600" b="1" dirty="0">
                <a:solidFill>
                  <a:srgbClr val="FFE9B1"/>
                </a:solidFill>
                <a:latin typeface="Noto Sans TC" pitchFamily="34" charset="0"/>
                <a:ea typeface="Noto Sans TC" pitchFamily="34" charset="-122"/>
                <a:cs typeface="Noto Sans TC" pitchFamily="34" charset="-120"/>
              </a:rPr>
              <a:t>#FFE9B1</a:t>
            </a:r>
            <a:endParaRPr lang="en-US" sz="1600" dirty="0"/>
          </a:p>
        </p:txBody>
      </p:sp>
      <p:pic>
        <p:nvPicPr>
          <p:cNvPr id="31" name="圖片 30">
            <a:extLst>
              <a:ext uri="{FF2B5EF4-FFF2-40B4-BE49-F238E27FC236}">
                <a16:creationId xmlns:a16="http://schemas.microsoft.com/office/drawing/2014/main" id="{98DA8B88-8EB2-C454-B1B4-65D67750FA73}"/>
              </a:ext>
            </a:extLst>
          </p:cNvPr>
          <p:cNvPicPr>
            <a:picLocks noChangeAspect="1"/>
          </p:cNvPicPr>
          <p:nvPr/>
        </p:nvPicPr>
        <p:blipFill>
          <a:blip r:embed="rId3"/>
          <a:stretch>
            <a:fillRect/>
          </a:stretch>
        </p:blipFill>
        <p:spPr>
          <a:xfrm>
            <a:off x="8271400" y="3059013"/>
            <a:ext cx="1024413" cy="1024413"/>
          </a:xfrm>
          <a:prstGeom prst="rect">
            <a:avLst/>
          </a:prstGeom>
        </p:spPr>
      </p:pic>
      <p:pic>
        <p:nvPicPr>
          <p:cNvPr id="33" name="圖片 32">
            <a:extLst>
              <a:ext uri="{FF2B5EF4-FFF2-40B4-BE49-F238E27FC236}">
                <a16:creationId xmlns:a16="http://schemas.microsoft.com/office/drawing/2014/main" id="{7A32CFFE-6B42-4E48-AF42-7E0C907FE691}"/>
              </a:ext>
            </a:extLst>
          </p:cNvPr>
          <p:cNvPicPr>
            <a:picLocks noChangeAspect="1"/>
          </p:cNvPicPr>
          <p:nvPr/>
        </p:nvPicPr>
        <p:blipFill>
          <a:blip r:embed="rId4"/>
          <a:stretch>
            <a:fillRect/>
          </a:stretch>
        </p:blipFill>
        <p:spPr>
          <a:xfrm>
            <a:off x="12968070" y="3059014"/>
            <a:ext cx="1024413" cy="1024413"/>
          </a:xfrm>
          <a:prstGeom prst="rect">
            <a:avLst/>
          </a:prstGeom>
        </p:spPr>
      </p:pic>
      <p:pic>
        <p:nvPicPr>
          <p:cNvPr id="35" name="圖片 34">
            <a:extLst>
              <a:ext uri="{FF2B5EF4-FFF2-40B4-BE49-F238E27FC236}">
                <a16:creationId xmlns:a16="http://schemas.microsoft.com/office/drawing/2014/main" id="{D7E93189-0536-4D5A-F012-79E20F21FDED}"/>
              </a:ext>
            </a:extLst>
          </p:cNvPr>
          <p:cNvPicPr>
            <a:picLocks noChangeAspect="1"/>
          </p:cNvPicPr>
          <p:nvPr/>
        </p:nvPicPr>
        <p:blipFill>
          <a:blip r:embed="rId5"/>
          <a:stretch>
            <a:fillRect/>
          </a:stretch>
        </p:blipFill>
        <p:spPr>
          <a:xfrm>
            <a:off x="8238545" y="5957281"/>
            <a:ext cx="1057268" cy="1057268"/>
          </a:xfrm>
          <a:prstGeom prst="rect">
            <a:avLst/>
          </a:prstGeom>
        </p:spPr>
      </p:pic>
      <p:pic>
        <p:nvPicPr>
          <p:cNvPr id="37" name="圖片 36">
            <a:extLst>
              <a:ext uri="{FF2B5EF4-FFF2-40B4-BE49-F238E27FC236}">
                <a16:creationId xmlns:a16="http://schemas.microsoft.com/office/drawing/2014/main" id="{45FDFED5-31D1-0C7B-7785-153017D568BB}"/>
              </a:ext>
            </a:extLst>
          </p:cNvPr>
          <p:cNvPicPr>
            <a:picLocks noChangeAspect="1"/>
          </p:cNvPicPr>
          <p:nvPr/>
        </p:nvPicPr>
        <p:blipFill>
          <a:blip r:embed="rId6"/>
          <a:stretch>
            <a:fillRect/>
          </a:stretch>
        </p:blipFill>
        <p:spPr>
          <a:xfrm>
            <a:off x="10619735" y="3059014"/>
            <a:ext cx="1024413" cy="1024413"/>
          </a:xfrm>
          <a:prstGeom prst="rect">
            <a:avLst/>
          </a:prstGeom>
        </p:spPr>
      </p:pic>
      <p:pic>
        <p:nvPicPr>
          <p:cNvPr id="39" name="圖片 38">
            <a:extLst>
              <a:ext uri="{FF2B5EF4-FFF2-40B4-BE49-F238E27FC236}">
                <a16:creationId xmlns:a16="http://schemas.microsoft.com/office/drawing/2014/main" id="{401B79E6-47E8-2B47-EBD3-E10404250E35}"/>
              </a:ext>
            </a:extLst>
          </p:cNvPr>
          <p:cNvPicPr>
            <a:picLocks noChangeAspect="1"/>
          </p:cNvPicPr>
          <p:nvPr/>
        </p:nvPicPr>
        <p:blipFill>
          <a:blip r:embed="rId7"/>
          <a:stretch>
            <a:fillRect/>
          </a:stretch>
        </p:blipFill>
        <p:spPr>
          <a:xfrm>
            <a:off x="10619735" y="5950738"/>
            <a:ext cx="1025661" cy="1025661"/>
          </a:xfrm>
          <a:prstGeom prst="rect">
            <a:avLst/>
          </a:prstGeom>
        </p:spPr>
      </p:pic>
      <p:pic>
        <p:nvPicPr>
          <p:cNvPr id="41" name="圖片 40">
            <a:extLst>
              <a:ext uri="{FF2B5EF4-FFF2-40B4-BE49-F238E27FC236}">
                <a16:creationId xmlns:a16="http://schemas.microsoft.com/office/drawing/2014/main" id="{82AA1C87-967C-FF66-A037-9FA176BDB15F}"/>
              </a:ext>
            </a:extLst>
          </p:cNvPr>
          <p:cNvPicPr>
            <a:picLocks noChangeAspect="1"/>
          </p:cNvPicPr>
          <p:nvPr/>
        </p:nvPicPr>
        <p:blipFill>
          <a:blip r:embed="rId8"/>
          <a:stretch>
            <a:fillRect/>
          </a:stretch>
        </p:blipFill>
        <p:spPr>
          <a:xfrm>
            <a:off x="12968069" y="5952257"/>
            <a:ext cx="1024413" cy="1024413"/>
          </a:xfrm>
          <a:prstGeom prst="rect">
            <a:avLst/>
          </a:prstGeom>
        </p:spPr>
      </p:pic>
      <p:pic>
        <p:nvPicPr>
          <p:cNvPr id="43" name="圖形 42">
            <a:extLst>
              <a:ext uri="{FF2B5EF4-FFF2-40B4-BE49-F238E27FC236}">
                <a16:creationId xmlns:a16="http://schemas.microsoft.com/office/drawing/2014/main" id="{E42496E7-3D14-16BD-7E4B-143F99AA23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9024" y="2048561"/>
            <a:ext cx="2828097" cy="3655929"/>
          </a:xfrm>
          <a:prstGeom prst="rect">
            <a:avLst/>
          </a:prstGeom>
        </p:spPr>
      </p:pic>
      <p:sp>
        <p:nvSpPr>
          <p:cNvPr id="4" name="文字方塊 3">
            <a:extLst>
              <a:ext uri="{FF2B5EF4-FFF2-40B4-BE49-F238E27FC236}">
                <a16:creationId xmlns:a16="http://schemas.microsoft.com/office/drawing/2014/main" id="{6D648DAD-AF0D-D972-57F3-4BC4FDBA821E}"/>
              </a:ext>
            </a:extLst>
          </p:cNvPr>
          <p:cNvSpPr txBox="1"/>
          <p:nvPr/>
        </p:nvSpPr>
        <p:spPr>
          <a:xfrm>
            <a:off x="1250038" y="6089460"/>
            <a:ext cx="4890499" cy="2339102"/>
          </a:xfrm>
          <a:prstGeom prst="rect">
            <a:avLst/>
          </a:prstGeom>
          <a:noFill/>
        </p:spPr>
        <p:txBody>
          <a:bodyPr wrap="square" rtlCol="0">
            <a:spAutoFit/>
          </a:bodyPr>
          <a:lstStyle/>
          <a:p>
            <a:pPr>
              <a:buFont typeface="Arial" panose="020B0604020202020204" pitchFamily="34" charset="0"/>
              <a:buChar char="•"/>
            </a:pPr>
            <a:r>
              <a:rPr lang="zh-TW" altLang="en-US" sz="1600" dirty="0">
                <a:solidFill>
                  <a:srgbClr val="405449"/>
                </a:solidFill>
                <a:latin typeface="微軟正黑體" panose="020B0604030504040204" pitchFamily="34" charset="-120"/>
                <a:ea typeface="微軟正黑體" panose="020B0604030504040204" pitchFamily="34" charset="-120"/>
              </a:rPr>
              <a:t>黑邊白底的拼圖樣式，不僅僅是代表桌遊的意涵，更代表了“只欠東風”這個平台的核心價值：將熱愛麻將的人們和桌遊愛好者聚集在一起，共同完成一個完整的遊戲體驗。</a:t>
            </a:r>
            <a:endParaRPr lang="en-US" altLang="zh-TW" sz="1600" dirty="0">
              <a:solidFill>
                <a:srgbClr val="405449"/>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zh-TW" altLang="en-US" sz="1600" dirty="0">
              <a:solidFill>
                <a:srgbClr val="405449"/>
              </a:solidFill>
              <a:latin typeface="微軟正黑體" panose="020B0604030504040204" pitchFamily="34" charset="-120"/>
              <a:ea typeface="微軟正黑體" panose="020B0604030504040204" pitchFamily="34" charset="-120"/>
            </a:endParaRPr>
          </a:p>
          <a:p>
            <a:pPr>
              <a:buFont typeface="Arial" panose="020B0604020202020204" pitchFamily="34" charset="0"/>
              <a:buChar char="•"/>
            </a:pPr>
            <a:r>
              <a:rPr lang="zh-TW" altLang="en-US" sz="1600" dirty="0">
                <a:solidFill>
                  <a:srgbClr val="405449"/>
                </a:solidFill>
                <a:latin typeface="微軟正黑體" panose="020B0604030504040204" pitchFamily="34" charset="-120"/>
                <a:ea typeface="微軟正黑體" panose="020B0604030504040204" pitchFamily="34" charset="-120"/>
              </a:rPr>
              <a:t>中心的</a:t>
            </a:r>
            <a:r>
              <a:rPr lang="zh-TW" altLang="en-US" sz="1600" b="1" dirty="0">
                <a:solidFill>
                  <a:srgbClr val="405449"/>
                </a:solidFill>
                <a:latin typeface="微軟正黑體" panose="020B0604030504040204" pitchFamily="34" charset="-120"/>
                <a:ea typeface="微軟正黑體" panose="020B0604030504040204" pitchFamily="34" charset="-120"/>
              </a:rPr>
              <a:t>“東”</a:t>
            </a:r>
            <a:r>
              <a:rPr lang="zh-TW" altLang="en-US" sz="1600" dirty="0">
                <a:solidFill>
                  <a:srgbClr val="405449"/>
                </a:solidFill>
                <a:latin typeface="微軟正黑體" panose="020B0604030504040204" pitchFamily="34" charset="-120"/>
                <a:ea typeface="微軟正黑體" panose="020B0604030504040204" pitchFamily="34" charset="-120"/>
              </a:rPr>
              <a:t>字以簡潔明瞭的字體呈現，強調品牌名稱的核心部分。設計也使用了傳統麻將常見的楷書字體，再次強調與麻將的連結。</a:t>
            </a:r>
          </a:p>
          <a:p>
            <a:endParaRPr lang="zh-TW" altLang="en-US" dirty="0"/>
          </a:p>
        </p:txBody>
      </p:sp>
      <p:sp>
        <p:nvSpPr>
          <p:cNvPr id="5" name="文字方塊 4">
            <a:extLst>
              <a:ext uri="{FF2B5EF4-FFF2-40B4-BE49-F238E27FC236}">
                <a16:creationId xmlns:a16="http://schemas.microsoft.com/office/drawing/2014/main" id="{31310FAC-30EB-0F5C-F0EF-1A669FFE91C5}"/>
              </a:ext>
            </a:extLst>
          </p:cNvPr>
          <p:cNvSpPr txBox="1"/>
          <p:nvPr/>
        </p:nvSpPr>
        <p:spPr>
          <a:xfrm>
            <a:off x="7318775" y="1756173"/>
            <a:ext cx="7315201" cy="584775"/>
          </a:xfrm>
          <a:prstGeom prst="rect">
            <a:avLst/>
          </a:prstGeom>
          <a:noFill/>
        </p:spPr>
        <p:txBody>
          <a:bodyPr wrap="square" rtlCol="0">
            <a:spAutoFit/>
          </a:bodyPr>
          <a:lstStyle/>
          <a:p>
            <a:pPr algn="l"/>
            <a:r>
              <a:rPr lang="zh-TW" altLang="en-US" sz="1600" dirty="0">
                <a:solidFill>
                  <a:srgbClr val="405449"/>
                </a:solidFill>
                <a:latin typeface="微軟正黑體" panose="020B0604030504040204" pitchFamily="34" charset="-120"/>
                <a:ea typeface="微軟正黑體" panose="020B0604030504040204" pitchFamily="34" charset="-120"/>
              </a:rPr>
              <a:t>深綠色作為主色，展現了穩重和自然的感覺，金黃色和棕色的搭配帶來溫暖和高級感。創造出層次感和豐富的視覺效果。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zh-TW" altLang="en-US" sz="2400" b="1" dirty="0">
                <a:solidFill>
                  <a:srgbClr val="3B4540"/>
                </a:solidFill>
                <a:latin typeface="Noto Sans TC" pitchFamily="34" charset="0"/>
                <a:ea typeface="Noto Sans TC" pitchFamily="34" charset="-122"/>
              </a:rPr>
              <a:t>網站架構</a:t>
            </a:r>
            <a:endParaRPr lang="en-US" sz="2400" dirty="0"/>
          </a:p>
        </p:txBody>
      </p:sp>
      <p:sp>
        <p:nvSpPr>
          <p:cNvPr id="3" name="Text 1"/>
          <p:cNvSpPr/>
          <p:nvPr/>
        </p:nvSpPr>
        <p:spPr>
          <a:xfrm>
            <a:off x="623530" y="836176"/>
            <a:ext cx="13610034" cy="226814"/>
          </a:xfrm>
          <a:prstGeom prst="rect">
            <a:avLst/>
          </a:prstGeom>
          <a:noFill/>
          <a:ln/>
        </p:spPr>
        <p:txBody>
          <a:bodyPr wrap="none" lIns="0" tIns="0" rIns="0" bIns="0" rtlCol="0" anchor="t"/>
          <a:lstStyle/>
          <a:p>
            <a:pPr marL="342900" indent="-342900" algn="l">
              <a:lnSpc>
                <a:spcPts val="1750"/>
              </a:lnSpc>
              <a:buSzPct val="100000"/>
              <a:buChar char="•"/>
            </a:pPr>
            <a:r>
              <a:rPr lang="en-US" sz="2000" b="1" dirty="0">
                <a:solidFill>
                  <a:srgbClr val="405449"/>
                </a:solidFill>
                <a:latin typeface="Nobile" pitchFamily="34" charset="0"/>
                <a:ea typeface="Nobile" pitchFamily="34" charset="-122"/>
                <a:cs typeface="Nobile" pitchFamily="34" charset="-120"/>
              </a:rPr>
              <a:t>網站規劃 Site Map:</a:t>
            </a:r>
            <a:endParaRPr lang="en-US" sz="2000" dirty="0"/>
          </a:p>
        </p:txBody>
      </p:sp>
      <p:pic>
        <p:nvPicPr>
          <p:cNvPr id="4" name="Image 0" descr="preencoded.png"/>
          <p:cNvPicPr>
            <a:picLocks noChangeAspect="1"/>
          </p:cNvPicPr>
          <p:nvPr/>
        </p:nvPicPr>
        <p:blipFill>
          <a:blip r:embed="rId3"/>
          <a:stretch>
            <a:fillRect/>
          </a:stretch>
        </p:blipFill>
        <p:spPr>
          <a:xfrm rot="5400000">
            <a:off x="5917227" y="-2422711"/>
            <a:ext cx="2795945" cy="13075021"/>
          </a:xfrm>
          <a:prstGeom prst="rect">
            <a:avLst/>
          </a:prstGeom>
        </p:spPr>
      </p:pic>
      <p:sp>
        <p:nvSpPr>
          <p:cNvPr id="5" name="Text 2"/>
          <p:cNvSpPr/>
          <p:nvPr/>
        </p:nvSpPr>
        <p:spPr>
          <a:xfrm>
            <a:off x="396835" y="9606915"/>
            <a:ext cx="6780014"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7" name="Text 3"/>
          <p:cNvSpPr/>
          <p:nvPr/>
        </p:nvSpPr>
        <p:spPr>
          <a:xfrm>
            <a:off x="396835" y="10017919"/>
            <a:ext cx="13836729" cy="226814"/>
          </a:xfrm>
          <a:prstGeom prst="rect">
            <a:avLst/>
          </a:prstGeom>
          <a:noFill/>
          <a:ln/>
        </p:spPr>
        <p:txBody>
          <a:bodyPr wrap="none" lIns="0" tIns="0" rIns="0" bIns="0" rtlCol="0" anchor="t"/>
          <a:lstStyle/>
          <a:p>
            <a:pPr marL="0" indent="0">
              <a:lnSpc>
                <a:spcPts val="1750"/>
              </a:lnSpc>
              <a:buNone/>
            </a:pP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a:lnSpc>
                <a:spcPts val="2750"/>
              </a:lnSpc>
            </a:pPr>
            <a:r>
              <a:rPr lang="zh-TW" altLang="en-US" sz="2400" b="1" dirty="0">
                <a:solidFill>
                  <a:srgbClr val="3B4540"/>
                </a:solidFill>
                <a:latin typeface="Noto Sans TC" pitchFamily="34" charset="0"/>
                <a:ea typeface="Noto Sans TC" pitchFamily="34" charset="-122"/>
              </a:rPr>
              <a:t>開發技術</a:t>
            </a:r>
            <a:endParaRPr lang="en-US" sz="2400" b="1" dirty="0">
              <a:solidFill>
                <a:srgbClr val="3B4540"/>
              </a:solidFill>
              <a:latin typeface="Noto Sans TC" pitchFamily="34" charset="0"/>
              <a:ea typeface="Noto Sans TC" pitchFamily="34" charset="-122"/>
            </a:endParaRPr>
          </a:p>
        </p:txBody>
      </p:sp>
      <p:sp>
        <p:nvSpPr>
          <p:cNvPr id="3" name="Text 1"/>
          <p:cNvSpPr/>
          <p:nvPr/>
        </p:nvSpPr>
        <p:spPr>
          <a:xfrm>
            <a:off x="623530" y="836176"/>
            <a:ext cx="13610034" cy="226814"/>
          </a:xfrm>
          <a:prstGeom prst="rect">
            <a:avLst/>
          </a:prstGeom>
          <a:noFill/>
          <a:ln/>
        </p:spPr>
        <p:txBody>
          <a:bodyPr wrap="none" lIns="0" tIns="0" rIns="0" bIns="0" rtlCol="0" anchor="t"/>
          <a:lstStyle/>
          <a:p>
            <a:pPr marL="342900" indent="-342900" algn="l">
              <a:lnSpc>
                <a:spcPts val="1750"/>
              </a:lnSpc>
              <a:buSzPct val="100000"/>
              <a:buChar char="•"/>
            </a:pPr>
            <a:r>
              <a:rPr lang="en-US" sz="2000" b="1" dirty="0">
                <a:solidFill>
                  <a:srgbClr val="405449"/>
                </a:solidFill>
                <a:latin typeface="Nobile" pitchFamily="34" charset="0"/>
                <a:ea typeface="Nobile" pitchFamily="34" charset="-122"/>
                <a:cs typeface="Nobile" pitchFamily="34" charset="-120"/>
              </a:rPr>
              <a:t>網站開發使用技術及工具</a:t>
            </a:r>
            <a:endParaRPr lang="en-US" sz="2000" dirty="0"/>
          </a:p>
        </p:txBody>
      </p:sp>
      <p:sp>
        <p:nvSpPr>
          <p:cNvPr id="4" name="Shape 2"/>
          <p:cNvSpPr/>
          <p:nvPr/>
        </p:nvSpPr>
        <p:spPr>
          <a:xfrm>
            <a:off x="396835" y="1190506"/>
            <a:ext cx="6861691" cy="1651040"/>
          </a:xfrm>
          <a:prstGeom prst="roundRect">
            <a:avLst>
              <a:gd name="adj" fmla="val 6182"/>
            </a:avLst>
          </a:prstGeom>
          <a:solidFill>
            <a:srgbClr val="E8F3E8"/>
          </a:solidFill>
          <a:ln/>
        </p:spPr>
        <p:txBody>
          <a:bodyPr/>
          <a:lstStyle/>
          <a:p>
            <a:endParaRPr lang="zh-TW" altLang="en-US" dirty="0"/>
          </a:p>
        </p:txBody>
      </p:sp>
      <p:sp>
        <p:nvSpPr>
          <p:cNvPr id="5" name="Text 3"/>
          <p:cNvSpPr/>
          <p:nvPr/>
        </p:nvSpPr>
        <p:spPr>
          <a:xfrm>
            <a:off x="510183" y="1303853"/>
            <a:ext cx="1417558" cy="177165"/>
          </a:xfrm>
          <a:prstGeom prst="rect">
            <a:avLst/>
          </a:prstGeom>
          <a:noFill/>
          <a:ln/>
        </p:spPr>
        <p:txBody>
          <a:bodyPr wrap="none" lIns="0" tIns="0" rIns="0" bIns="0" rtlCol="0" anchor="t"/>
          <a:lstStyle/>
          <a:p>
            <a:pPr marL="0" indent="0">
              <a:lnSpc>
                <a:spcPts val="1350"/>
              </a:lnSpc>
              <a:buNone/>
            </a:pPr>
            <a:r>
              <a:rPr lang="en-US" sz="1600" b="1" dirty="0">
                <a:solidFill>
                  <a:srgbClr val="405449"/>
                </a:solidFill>
                <a:latin typeface="Noto Sans TC" pitchFamily="34" charset="0"/>
                <a:ea typeface="Noto Sans TC" pitchFamily="34" charset="-122"/>
                <a:cs typeface="Noto Sans TC" pitchFamily="34" charset="-120"/>
              </a:rPr>
              <a:t>技術</a:t>
            </a:r>
            <a:endParaRPr lang="en-US" sz="1600" dirty="0"/>
          </a:p>
        </p:txBody>
      </p:sp>
      <p:sp>
        <p:nvSpPr>
          <p:cNvPr id="6" name="Text 4"/>
          <p:cNvSpPr/>
          <p:nvPr/>
        </p:nvSpPr>
        <p:spPr>
          <a:xfrm>
            <a:off x="510183" y="1549003"/>
            <a:ext cx="6634996" cy="1215355"/>
          </a:xfrm>
          <a:prstGeom prst="rect">
            <a:avLst/>
          </a:prstGeom>
          <a:noFill/>
          <a:ln/>
        </p:spPr>
        <p:txBody>
          <a:bodyPr wrap="non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前端技術: HTML、CSS/</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SCSS、JavaScript、RWD、APIs</a:t>
            </a:r>
            <a:endParaRPr lang="en-US" sz="1600" dirty="0">
              <a:solidFill>
                <a:srgbClr val="405449"/>
              </a:solidFill>
              <a:latin typeface="微軟正黑體" panose="020B0604030504040204" pitchFamily="34" charset="-120"/>
              <a:ea typeface="微軟正黑體" panose="020B0604030504040204" pitchFamily="34" charset="-120"/>
              <a:cs typeface="Nobile"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前端框架</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React 、Bootstrap、Next.js</a:t>
            </a: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套件技術</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Swiper.js、SweetAlert2、Chart.js、React-Hot-Toast</a:t>
            </a:r>
            <a:endParaRPr lang="en-US" altLang="zh-TW" sz="1600" dirty="0">
              <a:latin typeface="微軟正黑體" panose="020B0604030504040204" pitchFamily="34" charset="-120"/>
              <a:ea typeface="微軟正黑體" panose="020B0604030504040204"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後端技術</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Node.js、Express.js 、RESTful API、LINE Pay </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API、ECPay</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API</a:t>
            </a:r>
            <a:endParaRPr lang="en-US" altLang="zh-TW" sz="1600" dirty="0">
              <a:latin typeface="微軟正黑體" panose="020B0604030504040204" pitchFamily="34" charset="-120"/>
              <a:ea typeface="微軟正黑體" panose="020B0604030504040204"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資料庫</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MySQL</a:t>
            </a:r>
            <a:endParaRPr lang="en-US" altLang="zh-TW" sz="1600" dirty="0">
              <a:latin typeface="微軟正黑體" panose="020B0604030504040204" pitchFamily="34" charset="-120"/>
              <a:ea typeface="微軟正黑體" panose="020B0604030504040204" pitchFamily="34" charset="-120"/>
            </a:endParaRPr>
          </a:p>
          <a:p>
            <a:pPr marL="0" indent="0">
              <a:lnSpc>
                <a:spcPts val="1400"/>
              </a:lnSpc>
              <a:buNone/>
            </a:pPr>
            <a:endParaRPr lang="en-US" sz="850" dirty="0"/>
          </a:p>
        </p:txBody>
      </p:sp>
      <p:sp>
        <p:nvSpPr>
          <p:cNvPr id="11" name="Shape 9"/>
          <p:cNvSpPr/>
          <p:nvPr/>
        </p:nvSpPr>
        <p:spPr>
          <a:xfrm>
            <a:off x="7371874" y="1190506"/>
            <a:ext cx="6861691" cy="1651040"/>
          </a:xfrm>
          <a:prstGeom prst="roundRect">
            <a:avLst>
              <a:gd name="adj" fmla="val 6182"/>
            </a:avLst>
          </a:prstGeom>
          <a:solidFill>
            <a:srgbClr val="E8F3E8"/>
          </a:solidFill>
          <a:ln/>
        </p:spPr>
      </p:sp>
      <p:sp>
        <p:nvSpPr>
          <p:cNvPr id="12" name="Text 10"/>
          <p:cNvSpPr/>
          <p:nvPr/>
        </p:nvSpPr>
        <p:spPr>
          <a:xfrm>
            <a:off x="7485221" y="1303853"/>
            <a:ext cx="1417558" cy="177165"/>
          </a:xfrm>
          <a:prstGeom prst="rect">
            <a:avLst/>
          </a:prstGeom>
          <a:noFill/>
          <a:ln/>
        </p:spPr>
        <p:txBody>
          <a:bodyPr wrap="none" lIns="0" tIns="0" rIns="0" bIns="0" rtlCol="0" anchor="t"/>
          <a:lstStyle/>
          <a:p>
            <a:pPr marL="0" indent="0">
              <a:lnSpc>
                <a:spcPts val="1350"/>
              </a:lnSpc>
              <a:buNone/>
            </a:pPr>
            <a:r>
              <a:rPr lang="en-US" sz="1600" b="1" dirty="0">
                <a:solidFill>
                  <a:srgbClr val="405449"/>
                </a:solidFill>
                <a:latin typeface="Noto Sans TC" pitchFamily="34" charset="0"/>
                <a:ea typeface="Noto Sans TC" pitchFamily="34" charset="-122"/>
                <a:cs typeface="Noto Sans TC" pitchFamily="34" charset="-120"/>
              </a:rPr>
              <a:t>工具</a:t>
            </a:r>
            <a:endParaRPr lang="en-US" sz="1600" dirty="0"/>
          </a:p>
        </p:txBody>
      </p:sp>
      <p:sp>
        <p:nvSpPr>
          <p:cNvPr id="13" name="Text 11"/>
          <p:cNvSpPr/>
          <p:nvPr/>
        </p:nvSpPr>
        <p:spPr>
          <a:xfrm>
            <a:off x="7485221" y="1549003"/>
            <a:ext cx="6634996" cy="1117437"/>
          </a:xfrm>
          <a:prstGeom prst="rect">
            <a:avLst/>
          </a:prstGeom>
          <a:noFill/>
          <a:ln/>
        </p:spPr>
        <p:txBody>
          <a:bodyPr wrap="none" lIns="0" tIns="0" rIns="0" bIns="0" rtlCol="0" anchor="t"/>
          <a:lstStyle/>
          <a:p>
            <a:pPr marL="0" indent="0">
              <a:buNone/>
            </a:pPr>
            <a:r>
              <a:rPr lang="en-US" sz="1600" dirty="0">
                <a:solidFill>
                  <a:srgbClr val="405449"/>
                </a:solidFill>
                <a:latin typeface="微軟正黑體" panose="020B0604030504040204" pitchFamily="34" charset="-120"/>
                <a:ea typeface="微軟正黑體" panose="020B0604030504040204" pitchFamily="34" charset="-120"/>
                <a:cs typeface="Nobile" pitchFamily="34" charset="-120"/>
              </a:rPr>
              <a:t>設計軟體: </a:t>
            </a:r>
            <a:r>
              <a:rPr lang="en-US" sz="1600" dirty="0" err="1">
                <a:solidFill>
                  <a:srgbClr val="405449"/>
                </a:solidFill>
                <a:latin typeface="微軟正黑體" panose="020B0604030504040204" pitchFamily="34" charset="-120"/>
                <a:ea typeface="微軟正黑體" panose="020B0604030504040204" pitchFamily="34" charset="-120"/>
                <a:cs typeface="Nobile" pitchFamily="34" charset="-120"/>
              </a:rPr>
              <a:t>Illustrator、Photoshop、Figma</a:t>
            </a:r>
            <a:endParaRPr lang="en-US" sz="1600" dirty="0">
              <a:solidFill>
                <a:srgbClr val="405449"/>
              </a:solidFill>
              <a:latin typeface="微軟正黑體" panose="020B0604030504040204" pitchFamily="34" charset="-120"/>
              <a:ea typeface="微軟正黑體" panose="020B0604030504040204" pitchFamily="34" charset="-120"/>
              <a:cs typeface="Nobile"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程式軟體</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Visual Studio </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Code、Postman、XAMPP</a:t>
            </a:r>
            <a:endParaRPr lang="en-US" altLang="zh-TW" sz="1600" dirty="0">
              <a:latin typeface="微軟正黑體" panose="020B0604030504040204" pitchFamily="34" charset="-120"/>
              <a:ea typeface="微軟正黑體" panose="020B0604030504040204"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版本控制</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GitHub</a:t>
            </a:r>
            <a:endParaRPr lang="en-US" altLang="zh-TW" sz="1600" dirty="0">
              <a:latin typeface="微軟正黑體" panose="020B0604030504040204" pitchFamily="34" charset="-120"/>
              <a:ea typeface="微軟正黑體" panose="020B0604030504040204" pitchFamily="34" charset="-120"/>
            </a:endParaRPr>
          </a:p>
          <a:p>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套件管理</a:t>
            </a:r>
            <a:r>
              <a:rPr lang="en-US" altLang="zh-TW" sz="1600" dirty="0">
                <a:solidFill>
                  <a:srgbClr val="405449"/>
                </a:solidFill>
                <a:latin typeface="微軟正黑體" panose="020B0604030504040204" pitchFamily="34" charset="-120"/>
                <a:ea typeface="微軟正黑體" panose="020B0604030504040204" pitchFamily="34" charset="-120"/>
                <a:cs typeface="Nobile" pitchFamily="34" charset="-120"/>
              </a:rPr>
              <a:t>: </a:t>
            </a:r>
            <a:r>
              <a:rPr lang="en-US" altLang="zh-TW" sz="1600" dirty="0" err="1">
                <a:solidFill>
                  <a:srgbClr val="405449"/>
                </a:solidFill>
                <a:latin typeface="微軟正黑體" panose="020B0604030504040204" pitchFamily="34" charset="-120"/>
                <a:ea typeface="微軟正黑體" panose="020B0604030504040204" pitchFamily="34" charset="-120"/>
                <a:cs typeface="Nobile" pitchFamily="34" charset="-120"/>
              </a:rPr>
              <a:t>npm</a:t>
            </a:r>
            <a:endParaRPr lang="en-US" altLang="zh-TW" sz="1600" dirty="0">
              <a:latin typeface="微軟正黑體" panose="020B0604030504040204" pitchFamily="34" charset="-120"/>
              <a:ea typeface="微軟正黑體" panose="020B0604030504040204" pitchFamily="34" charset="-120"/>
            </a:endParaRPr>
          </a:p>
        </p:txBody>
      </p:sp>
      <p:sp>
        <p:nvSpPr>
          <p:cNvPr id="17" name="Text 15"/>
          <p:cNvSpPr/>
          <p:nvPr/>
        </p:nvSpPr>
        <p:spPr>
          <a:xfrm>
            <a:off x="396835" y="2969062"/>
            <a:ext cx="13836729" cy="181451"/>
          </a:xfrm>
          <a:prstGeom prst="rect">
            <a:avLst/>
          </a:prstGeom>
          <a:noFill/>
          <a:ln/>
        </p:spPr>
        <p:txBody>
          <a:bodyPr wrap="none" lIns="0" tIns="0" rIns="0" bIns="0" rtlCol="0" anchor="t"/>
          <a:lstStyle/>
          <a:p>
            <a:pPr marL="0" indent="0">
              <a:lnSpc>
                <a:spcPts val="1400"/>
              </a:lnSpc>
              <a:buNone/>
            </a:pPr>
            <a:endParaRPr lang="en-US" sz="850" dirty="0"/>
          </a:p>
        </p:txBody>
      </p:sp>
      <p:sp>
        <p:nvSpPr>
          <p:cNvPr id="18" name="Text 16"/>
          <p:cNvSpPr/>
          <p:nvPr/>
        </p:nvSpPr>
        <p:spPr>
          <a:xfrm>
            <a:off x="396835" y="3278029"/>
            <a:ext cx="13836729" cy="181451"/>
          </a:xfrm>
          <a:prstGeom prst="rect">
            <a:avLst/>
          </a:prstGeom>
          <a:noFill/>
          <a:ln/>
        </p:spPr>
        <p:txBody>
          <a:bodyPr wrap="none" lIns="0" tIns="0" rIns="0" bIns="0" rtlCol="0" anchor="t"/>
          <a:lstStyle/>
          <a:p>
            <a:pPr marL="0" indent="0">
              <a:lnSpc>
                <a:spcPts val="1400"/>
              </a:lnSpc>
              <a:buNone/>
            </a:pPr>
            <a:endParaRPr lang="en-US" sz="850" dirty="0"/>
          </a:p>
        </p:txBody>
      </p:sp>
      <p:pic>
        <p:nvPicPr>
          <p:cNvPr id="19" name="Image 0" descr="preencoded.png"/>
          <p:cNvPicPr>
            <a:picLocks noChangeAspect="1"/>
          </p:cNvPicPr>
          <p:nvPr/>
        </p:nvPicPr>
        <p:blipFill>
          <a:blip r:embed="rId3"/>
          <a:stretch>
            <a:fillRect/>
          </a:stretch>
        </p:blipFill>
        <p:spPr>
          <a:xfrm>
            <a:off x="1814452" y="3387090"/>
            <a:ext cx="3276840" cy="2025209"/>
          </a:xfrm>
          <a:prstGeom prst="rect">
            <a:avLst/>
          </a:prstGeom>
        </p:spPr>
      </p:pic>
      <p:sp>
        <p:nvSpPr>
          <p:cNvPr id="20" name="Text 17"/>
          <p:cNvSpPr/>
          <p:nvPr/>
        </p:nvSpPr>
        <p:spPr>
          <a:xfrm>
            <a:off x="510183" y="3171706"/>
            <a:ext cx="1701165" cy="212646"/>
          </a:xfrm>
          <a:prstGeom prst="rect">
            <a:avLst/>
          </a:prstGeom>
          <a:noFill/>
          <a:ln/>
        </p:spPr>
        <p:txBody>
          <a:bodyPr wrap="none" lIns="0" tIns="0" rIns="0" bIns="0" rtlCol="0" anchor="t"/>
          <a:lstStyle/>
          <a:p>
            <a:pPr marL="0" indent="0" algn="l">
              <a:lnSpc>
                <a:spcPts val="1650"/>
              </a:lnSpc>
              <a:buNone/>
            </a:pPr>
            <a:r>
              <a:rPr lang="en-US" sz="1600" b="1" dirty="0">
                <a:solidFill>
                  <a:srgbClr val="405449"/>
                </a:solidFill>
                <a:latin typeface="Noto Sans TC" pitchFamily="34" charset="0"/>
                <a:ea typeface="Noto Sans TC" pitchFamily="34" charset="-122"/>
                <a:cs typeface="Noto Sans TC" pitchFamily="34" charset="-120"/>
              </a:rPr>
              <a:t>前端</a:t>
            </a:r>
            <a:endParaRPr lang="en-US" sz="1600" dirty="0"/>
          </a:p>
        </p:txBody>
      </p:sp>
      <p:sp>
        <p:nvSpPr>
          <p:cNvPr id="21" name="Text 18"/>
          <p:cNvSpPr/>
          <p:nvPr/>
        </p:nvSpPr>
        <p:spPr>
          <a:xfrm>
            <a:off x="396835" y="8232577"/>
            <a:ext cx="6833354" cy="181451"/>
          </a:xfrm>
          <a:prstGeom prst="rect">
            <a:avLst/>
          </a:prstGeom>
          <a:noFill/>
          <a:ln/>
        </p:spPr>
        <p:txBody>
          <a:bodyPr wrap="none" lIns="0" tIns="0" rIns="0" bIns="0" rtlCol="0" anchor="t"/>
          <a:lstStyle/>
          <a:p>
            <a:pPr marL="0" indent="0" algn="l">
              <a:lnSpc>
                <a:spcPts val="1400"/>
              </a:lnSpc>
              <a:buNone/>
            </a:pPr>
            <a:endParaRPr lang="en-US" sz="850" dirty="0"/>
          </a:p>
        </p:txBody>
      </p:sp>
      <p:pic>
        <p:nvPicPr>
          <p:cNvPr id="22" name="Image 1" descr="preencoded.png"/>
          <p:cNvPicPr>
            <a:picLocks noChangeAspect="1"/>
          </p:cNvPicPr>
          <p:nvPr/>
        </p:nvPicPr>
        <p:blipFill>
          <a:blip r:embed="rId4"/>
          <a:stretch>
            <a:fillRect/>
          </a:stretch>
        </p:blipFill>
        <p:spPr>
          <a:xfrm>
            <a:off x="9164299" y="3459480"/>
            <a:ext cx="3276840" cy="2025209"/>
          </a:xfrm>
          <a:prstGeom prst="rect">
            <a:avLst/>
          </a:prstGeom>
        </p:spPr>
      </p:pic>
      <p:sp>
        <p:nvSpPr>
          <p:cNvPr id="23" name="Text 19"/>
          <p:cNvSpPr/>
          <p:nvPr/>
        </p:nvSpPr>
        <p:spPr>
          <a:xfrm>
            <a:off x="7485221" y="3200043"/>
            <a:ext cx="1701165" cy="212646"/>
          </a:xfrm>
          <a:prstGeom prst="rect">
            <a:avLst/>
          </a:prstGeom>
          <a:noFill/>
          <a:ln/>
        </p:spPr>
        <p:txBody>
          <a:bodyPr wrap="none" lIns="0" tIns="0" rIns="0" bIns="0" rtlCol="0" anchor="t"/>
          <a:lstStyle/>
          <a:p>
            <a:pPr marL="0" indent="0" algn="l">
              <a:lnSpc>
                <a:spcPts val="1650"/>
              </a:lnSpc>
              <a:buNone/>
            </a:pPr>
            <a:r>
              <a:rPr lang="en-US" sz="1600" b="1" dirty="0">
                <a:solidFill>
                  <a:srgbClr val="405449"/>
                </a:solidFill>
                <a:latin typeface="Noto Sans TC" pitchFamily="34" charset="0"/>
                <a:ea typeface="Noto Sans TC" pitchFamily="34" charset="-122"/>
                <a:cs typeface="Noto Sans TC" pitchFamily="34" charset="-120"/>
              </a:rPr>
              <a:t>後端&amp;資料庫</a:t>
            </a:r>
            <a:endParaRPr lang="en-US" sz="1600" dirty="0"/>
          </a:p>
        </p:txBody>
      </p:sp>
      <p:pic>
        <p:nvPicPr>
          <p:cNvPr id="24" name="Image 2" descr="preencoded.png"/>
          <p:cNvPicPr>
            <a:picLocks noChangeAspect="1"/>
          </p:cNvPicPr>
          <p:nvPr/>
        </p:nvPicPr>
        <p:blipFill>
          <a:blip r:embed="rId5"/>
          <a:stretch>
            <a:fillRect/>
          </a:stretch>
        </p:blipFill>
        <p:spPr>
          <a:xfrm>
            <a:off x="1786056" y="5690959"/>
            <a:ext cx="3326313" cy="2055785"/>
          </a:xfrm>
          <a:prstGeom prst="rect">
            <a:avLst/>
          </a:prstGeom>
        </p:spPr>
      </p:pic>
      <p:sp>
        <p:nvSpPr>
          <p:cNvPr id="25" name="Text 20"/>
          <p:cNvSpPr/>
          <p:nvPr/>
        </p:nvSpPr>
        <p:spPr>
          <a:xfrm>
            <a:off x="510182" y="5584636"/>
            <a:ext cx="1701165" cy="212646"/>
          </a:xfrm>
          <a:prstGeom prst="rect">
            <a:avLst/>
          </a:prstGeom>
          <a:noFill/>
          <a:ln/>
        </p:spPr>
        <p:txBody>
          <a:bodyPr wrap="none" lIns="0" tIns="0" rIns="0" bIns="0" rtlCol="0" anchor="t"/>
          <a:lstStyle/>
          <a:p>
            <a:pPr marL="0" indent="0" algn="l">
              <a:lnSpc>
                <a:spcPts val="1650"/>
              </a:lnSpc>
              <a:buNone/>
            </a:pPr>
            <a:r>
              <a:rPr lang="en-US" sz="1600" b="1" dirty="0">
                <a:solidFill>
                  <a:srgbClr val="405449"/>
                </a:solidFill>
                <a:latin typeface="Noto Sans TC" pitchFamily="34" charset="0"/>
                <a:ea typeface="Noto Sans TC" pitchFamily="34" charset="-122"/>
                <a:cs typeface="Noto Sans TC" pitchFamily="34" charset="-120"/>
              </a:rPr>
              <a:t>版本控制</a:t>
            </a:r>
            <a:endParaRPr lang="en-US" sz="1600" dirty="0"/>
          </a:p>
        </p:txBody>
      </p:sp>
      <p:pic>
        <p:nvPicPr>
          <p:cNvPr id="26" name="Image 3" descr="preencoded.png"/>
          <p:cNvPicPr>
            <a:picLocks noChangeAspect="1"/>
          </p:cNvPicPr>
          <p:nvPr/>
        </p:nvPicPr>
        <p:blipFill>
          <a:blip r:embed="rId6"/>
          <a:stretch>
            <a:fillRect/>
          </a:stretch>
        </p:blipFill>
        <p:spPr>
          <a:xfrm>
            <a:off x="9139562" y="5801740"/>
            <a:ext cx="3326314" cy="2055785"/>
          </a:xfrm>
          <a:prstGeom prst="rect">
            <a:avLst/>
          </a:prstGeom>
        </p:spPr>
      </p:pic>
      <p:sp>
        <p:nvSpPr>
          <p:cNvPr id="27" name="Text 21"/>
          <p:cNvSpPr/>
          <p:nvPr/>
        </p:nvSpPr>
        <p:spPr>
          <a:xfrm>
            <a:off x="7485221" y="5589094"/>
            <a:ext cx="1701165" cy="212646"/>
          </a:xfrm>
          <a:prstGeom prst="rect">
            <a:avLst/>
          </a:prstGeom>
          <a:noFill/>
          <a:ln/>
        </p:spPr>
        <p:txBody>
          <a:bodyPr wrap="none" lIns="0" tIns="0" rIns="0" bIns="0" rtlCol="0" anchor="t"/>
          <a:lstStyle/>
          <a:p>
            <a:pPr marL="0" indent="0" algn="l">
              <a:lnSpc>
                <a:spcPts val="1650"/>
              </a:lnSpc>
              <a:buNone/>
            </a:pPr>
            <a:r>
              <a:rPr lang="en-US" sz="1600" b="1" dirty="0">
                <a:solidFill>
                  <a:srgbClr val="405449"/>
                </a:solidFill>
                <a:latin typeface="Noto Sans TC" pitchFamily="34" charset="0"/>
                <a:ea typeface="Noto Sans TC" pitchFamily="34" charset="-122"/>
                <a:cs typeface="Noto Sans TC" pitchFamily="34" charset="-120"/>
              </a:rPr>
              <a:t>設計&amp;套件管理</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A2D184B6-35E5-B922-B405-51E950DFF89E}"/>
              </a:ext>
            </a:extLst>
          </p:cNvPr>
          <p:cNvSpPr txBox="1"/>
          <p:nvPr/>
        </p:nvSpPr>
        <p:spPr>
          <a:xfrm>
            <a:off x="5690502" y="5463792"/>
            <a:ext cx="3249387" cy="707886"/>
          </a:xfrm>
          <a:prstGeom prst="rect">
            <a:avLst/>
          </a:prstGeom>
          <a:noFill/>
        </p:spPr>
        <p:txBody>
          <a:bodyPr wrap="square" rtlCol="0">
            <a:spAutoFit/>
          </a:bodyPr>
          <a:lstStyle/>
          <a:p>
            <a:r>
              <a:rPr lang="zh-TW" altLang="en-US" sz="4000" b="1" dirty="0">
                <a:solidFill>
                  <a:srgbClr val="B79347"/>
                </a:solidFill>
                <a:latin typeface="微軟正黑體" panose="020B0604030504040204" pitchFamily="34" charset="-120"/>
                <a:ea typeface="微軟正黑體" panose="020B0604030504040204" pitchFamily="34" charset="-120"/>
              </a:rPr>
              <a:t>作品展示開始</a:t>
            </a:r>
          </a:p>
        </p:txBody>
      </p:sp>
      <p:pic>
        <p:nvPicPr>
          <p:cNvPr id="6" name="圖形 5">
            <a:extLst>
              <a:ext uri="{FF2B5EF4-FFF2-40B4-BE49-F238E27FC236}">
                <a16:creationId xmlns:a16="http://schemas.microsoft.com/office/drawing/2014/main" id="{58FA5878-BA26-483B-78B3-4FC4401841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664" y="2765807"/>
            <a:ext cx="2087065" cy="2697985"/>
          </a:xfrm>
          <a:prstGeom prst="rect">
            <a:avLst/>
          </a:prstGeom>
        </p:spPr>
      </p:pic>
    </p:spTree>
    <p:extLst>
      <p:ext uri="{BB962C8B-B14F-4D97-AF65-F5344CB8AC3E}">
        <p14:creationId xmlns:p14="http://schemas.microsoft.com/office/powerpoint/2010/main" val="17130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字方塊 28">
            <a:extLst>
              <a:ext uri="{FF2B5EF4-FFF2-40B4-BE49-F238E27FC236}">
                <a16:creationId xmlns:a16="http://schemas.microsoft.com/office/drawing/2014/main" id="{12A7CB0B-252E-C82C-5529-F7A3A9B89A24}"/>
              </a:ext>
            </a:extLst>
          </p:cNvPr>
          <p:cNvSpPr txBox="1"/>
          <p:nvPr/>
        </p:nvSpPr>
        <p:spPr>
          <a:xfrm>
            <a:off x="1885171" y="1628933"/>
            <a:ext cx="1128230" cy="461665"/>
          </a:xfrm>
          <a:prstGeom prst="rect">
            <a:avLst/>
          </a:prstGeom>
          <a:noFill/>
        </p:spPr>
        <p:txBody>
          <a:bodyPr wrap="square" rtlCol="0">
            <a:spAutoFit/>
          </a:bodyPr>
          <a:lstStyle/>
          <a:p>
            <a:r>
              <a:rPr lang="zh-TW" altLang="en-US" sz="2400" b="1" dirty="0">
                <a:solidFill>
                  <a:schemeClr val="bg1"/>
                </a:solidFill>
                <a:latin typeface="微軟正黑體" panose="020B0604030504040204" pitchFamily="34" charset="-120"/>
                <a:ea typeface="微軟正黑體" panose="020B0604030504040204" pitchFamily="34" charset="-120"/>
              </a:rPr>
              <a:t>顏伯羽</a:t>
            </a:r>
          </a:p>
        </p:txBody>
      </p:sp>
      <p:sp>
        <p:nvSpPr>
          <p:cNvPr id="31" name="文字方塊 30">
            <a:extLst>
              <a:ext uri="{FF2B5EF4-FFF2-40B4-BE49-F238E27FC236}">
                <a16:creationId xmlns:a16="http://schemas.microsoft.com/office/drawing/2014/main" id="{0AADCBC8-FB9A-15C4-9852-2BDC87AF0F18}"/>
              </a:ext>
            </a:extLst>
          </p:cNvPr>
          <p:cNvSpPr txBox="1"/>
          <p:nvPr/>
        </p:nvSpPr>
        <p:spPr>
          <a:xfrm>
            <a:off x="1168922" y="6142558"/>
            <a:ext cx="2608194" cy="584775"/>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z82529371@gmail.com</a:t>
            </a:r>
            <a:endParaRPr lang="en-US" altLang="zh-TW" sz="1600" b="1" dirty="0">
              <a:solidFill>
                <a:schemeClr val="bg1"/>
              </a:solidFill>
              <a:latin typeface="微軟正黑體" panose="020B0604030504040204" pitchFamily="34" charset="-120"/>
              <a:ea typeface="微軟正黑體" panose="020B0604030504040204" pitchFamily="34" charset="-120"/>
            </a:endParaRPr>
          </a:p>
          <a:p>
            <a:endParaRPr lang="zh-TW" altLang="en-US" sz="1600" b="1" dirty="0">
              <a:solidFill>
                <a:schemeClr val="bg1"/>
              </a:solidFill>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A677E868-6710-2DD2-7FD6-039B42635B76}"/>
              </a:ext>
            </a:extLst>
          </p:cNvPr>
          <p:cNvSpPr txBox="1"/>
          <p:nvPr/>
        </p:nvSpPr>
        <p:spPr>
          <a:xfrm>
            <a:off x="4574741" y="806450"/>
            <a:ext cx="1988820" cy="3970318"/>
          </a:xfrm>
          <a:prstGeom prst="rect">
            <a:avLst/>
          </a:prstGeom>
          <a:noFill/>
        </p:spPr>
        <p:txBody>
          <a:bodyPr wrap="square" rtlCol="0">
            <a:spAutoFit/>
          </a:bodyPr>
          <a:lstStyle/>
          <a:p>
            <a:r>
              <a:rPr lang="zh-TW" altLang="en-US" sz="2000" b="1" dirty="0">
                <a:solidFill>
                  <a:srgbClr val="B79347"/>
                </a:solidFill>
              </a:rPr>
              <a:t>頁面 </a:t>
            </a:r>
            <a:r>
              <a:rPr lang="en-US" altLang="zh-TW" sz="2000" b="1" dirty="0">
                <a:solidFill>
                  <a:srgbClr val="B79347"/>
                </a:solidFill>
              </a:rPr>
              <a:t>RWD </a:t>
            </a:r>
            <a:r>
              <a:rPr lang="zh-TW" altLang="en-US" sz="2000" b="1" dirty="0">
                <a:solidFill>
                  <a:srgbClr val="B79347"/>
                </a:solidFill>
              </a:rPr>
              <a:t>切版：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首頁、</a:t>
            </a:r>
            <a:r>
              <a:rPr lang="en-US" altLang="zh-TW" sz="1600" b="1" dirty="0">
                <a:solidFill>
                  <a:schemeClr val="bg1"/>
                </a:solidFill>
                <a:latin typeface="微軟正黑體" panose="020B0604030504040204" pitchFamily="34" charset="-120"/>
                <a:ea typeface="微軟正黑體" panose="020B0604030504040204" pitchFamily="34" charset="-120"/>
              </a:rPr>
              <a:t>Footer</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Header</a:t>
            </a:r>
            <a:r>
              <a:rPr lang="zh-TW" altLang="en-US" sz="1600" b="1" dirty="0">
                <a:solidFill>
                  <a:schemeClr val="bg1"/>
                </a:solidFill>
                <a:latin typeface="微軟正黑體" panose="020B0604030504040204" pitchFamily="34" charset="-120"/>
                <a:ea typeface="微軟正黑體" panose="020B0604030504040204" pitchFamily="34" charset="-120"/>
              </a:rPr>
              <a:t>、登入、忘記密碼、重設密碼、註冊、會員中心側邊欄、會員資料、會員資料修改、訂桌紀錄、揪團紀錄、我的最愛、優惠券</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3" name="文字方塊 32">
            <a:extLst>
              <a:ext uri="{FF2B5EF4-FFF2-40B4-BE49-F238E27FC236}">
                <a16:creationId xmlns:a16="http://schemas.microsoft.com/office/drawing/2014/main" id="{E95B2088-D4E9-0FBE-83E1-236A25555AE5}"/>
              </a:ext>
            </a:extLst>
          </p:cNvPr>
          <p:cNvSpPr txBox="1"/>
          <p:nvPr/>
        </p:nvSpPr>
        <p:spPr>
          <a:xfrm>
            <a:off x="6885247" y="801370"/>
            <a:ext cx="1988820" cy="5078313"/>
          </a:xfrm>
          <a:prstGeom prst="rect">
            <a:avLst/>
          </a:prstGeom>
          <a:noFill/>
        </p:spPr>
        <p:txBody>
          <a:bodyPr wrap="square" rtlCol="0">
            <a:spAutoFit/>
          </a:bodyPr>
          <a:lstStyle/>
          <a:p>
            <a:r>
              <a:rPr lang="en-US" altLang="zh-TW" sz="2000" b="1" dirty="0">
                <a:solidFill>
                  <a:srgbClr val="B79347"/>
                </a:solidFill>
              </a:rPr>
              <a:t>React </a:t>
            </a:r>
            <a:r>
              <a:rPr lang="zh-TW" altLang="en-US" sz="2000" b="1" dirty="0">
                <a:solidFill>
                  <a:srgbClr val="B79347"/>
                </a:solidFill>
              </a:rPr>
              <a:t>程式開發：</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首頁、</a:t>
            </a:r>
            <a:r>
              <a:rPr lang="en-US" altLang="zh-TW" sz="1600" b="1" dirty="0">
                <a:solidFill>
                  <a:schemeClr val="bg1"/>
                </a:solidFill>
                <a:latin typeface="微軟正黑體" panose="020B0604030504040204" pitchFamily="34" charset="-120"/>
                <a:ea typeface="微軟正黑體" panose="020B0604030504040204" pitchFamily="34" charset="-120"/>
              </a:rPr>
              <a:t>Header</a:t>
            </a:r>
            <a:r>
              <a:rPr lang="zh-TW" altLang="en-US" sz="1600" b="1" dirty="0">
                <a:solidFill>
                  <a:schemeClr val="bg1"/>
                </a:solidFill>
                <a:latin typeface="微軟正黑體" panose="020B0604030504040204" pitchFamily="34" charset="-120"/>
                <a:ea typeface="微軟正黑體" panose="020B0604030504040204" pitchFamily="34" charset="-120"/>
              </a:rPr>
              <a:t>動態、登入登出 </a:t>
            </a:r>
            <a:r>
              <a:rPr lang="en-US" altLang="zh-TW" sz="1600" b="1" dirty="0">
                <a:solidFill>
                  <a:schemeClr val="bg1"/>
                </a:solidFill>
                <a:latin typeface="微軟正黑體" panose="020B0604030504040204" pitchFamily="34" charset="-120"/>
                <a:ea typeface="微軟正黑體" panose="020B0604030504040204" pitchFamily="34" charset="-120"/>
              </a:rPr>
              <a:t>(Google</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LINE)</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 </a:t>
            </a:r>
            <a:r>
              <a:rPr lang="zh-TW" altLang="en-US" sz="1600" b="1" dirty="0">
                <a:solidFill>
                  <a:schemeClr val="bg1"/>
                </a:solidFill>
                <a:latin typeface="微軟正黑體" panose="020B0604030504040204" pitchFamily="34" charset="-120"/>
                <a:ea typeface="微軟正黑體" panose="020B0604030504040204" pitchFamily="34" charset="-120"/>
              </a:rPr>
              <a:t>忘記密碼、註冊、會員資料檢視及修改、會員頁面訂桌及揪團</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檢視、搜尋、排序、連結詳情及取消</a:t>
            </a:r>
            <a:r>
              <a:rPr lang="en-US" altLang="zh-TW" sz="1600" b="1" dirty="0">
                <a:solidFill>
                  <a:schemeClr val="bg1"/>
                </a:solidFill>
                <a:latin typeface="微軟正黑體" panose="020B0604030504040204" pitchFamily="34" charset="-120"/>
                <a:ea typeface="微軟正黑體" panose="020B0604030504040204" pitchFamily="34" charset="-120"/>
              </a:rPr>
              <a:t>)</a:t>
            </a:r>
            <a:r>
              <a:rPr lang="zh-TW" altLang="en-US" sz="1600" b="1" dirty="0">
                <a:solidFill>
                  <a:schemeClr val="bg1"/>
                </a:solidFill>
                <a:latin typeface="微軟正黑體" panose="020B0604030504040204" pitchFamily="34" charset="-120"/>
                <a:ea typeface="微軟正黑體" panose="020B0604030504040204" pitchFamily="34" charset="-120"/>
              </a:rPr>
              <a:t>、收藏檢視、刪除、搜尋、連結詳情、優惠劵檢視、領取</a:t>
            </a: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4" name="文字方塊 33">
            <a:extLst>
              <a:ext uri="{FF2B5EF4-FFF2-40B4-BE49-F238E27FC236}">
                <a16:creationId xmlns:a16="http://schemas.microsoft.com/office/drawing/2014/main" id="{0E2684E5-B2D0-09EB-3F16-2451F78DB3A2}"/>
              </a:ext>
            </a:extLst>
          </p:cNvPr>
          <p:cNvSpPr txBox="1"/>
          <p:nvPr/>
        </p:nvSpPr>
        <p:spPr>
          <a:xfrm>
            <a:off x="11506259" y="801370"/>
            <a:ext cx="2625090" cy="5386090"/>
          </a:xfrm>
          <a:prstGeom prst="rect">
            <a:avLst/>
          </a:prstGeom>
          <a:noFill/>
        </p:spPr>
        <p:txBody>
          <a:bodyPr wrap="square" rtlCol="0">
            <a:spAutoFit/>
          </a:bodyPr>
          <a:lstStyle/>
          <a:p>
            <a:r>
              <a:rPr lang="en-US" altLang="zh-TW" sz="2000" b="1" dirty="0">
                <a:solidFill>
                  <a:srgbClr val="B79347"/>
                </a:solidFill>
              </a:rPr>
              <a:t>RESTful API </a:t>
            </a:r>
            <a:r>
              <a:rPr lang="zh-TW" altLang="en-US" sz="2000" b="1" dirty="0">
                <a:solidFill>
                  <a:srgbClr val="B79347"/>
                </a:solidFill>
              </a:rPr>
              <a:t>路由設計：</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首頁、</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會員登入登出、</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第三方登入 </a:t>
            </a:r>
            <a:r>
              <a:rPr lang="en-US" altLang="zh-TW" sz="1600" b="1" dirty="0">
                <a:solidFill>
                  <a:schemeClr val="bg1"/>
                </a:solidFill>
                <a:latin typeface="微軟正黑體" panose="020B0604030504040204" pitchFamily="34" charset="-120"/>
                <a:ea typeface="微軟正黑體" panose="020B0604030504040204" pitchFamily="34" charset="-120"/>
              </a:rPr>
              <a:t>(Google</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LINE)</a:t>
            </a:r>
            <a:r>
              <a:rPr lang="zh-TW" altLang="en-US" sz="1600" b="1" dirty="0">
                <a:solidFill>
                  <a:schemeClr val="bg1"/>
                </a:solidFill>
                <a:latin typeface="微軟正黑體" panose="020B0604030504040204" pitchFamily="34" charset="-120"/>
                <a:ea typeface="微軟正黑體" panose="020B0604030504040204" pitchFamily="34" charset="-120"/>
              </a:rPr>
              <a:t>、</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忘記密碼、</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註冊、</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會員資料修改、</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訂桌紀錄、</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揪團紀錄、</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我的最愛、</a:t>
            </a:r>
            <a:endParaRPr lang="en-US" altLang="zh-TW" sz="16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優惠劵</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5" name="文字方塊 34">
            <a:extLst>
              <a:ext uri="{FF2B5EF4-FFF2-40B4-BE49-F238E27FC236}">
                <a16:creationId xmlns:a16="http://schemas.microsoft.com/office/drawing/2014/main" id="{7D9ECB37-3315-B105-FC60-BB5D8BC370BF}"/>
              </a:ext>
            </a:extLst>
          </p:cNvPr>
          <p:cNvSpPr txBox="1"/>
          <p:nvPr/>
        </p:nvSpPr>
        <p:spPr>
          <a:xfrm>
            <a:off x="9045517" y="801370"/>
            <a:ext cx="2460742" cy="4278094"/>
          </a:xfrm>
          <a:prstGeom prst="rect">
            <a:avLst/>
          </a:prstGeom>
          <a:noFill/>
        </p:spPr>
        <p:txBody>
          <a:bodyPr wrap="square" rtlCol="0">
            <a:spAutoFit/>
          </a:bodyPr>
          <a:lstStyle/>
          <a:p>
            <a:r>
              <a:rPr lang="en-US" altLang="zh-TW" sz="2000" b="1" dirty="0">
                <a:solidFill>
                  <a:srgbClr val="B79347"/>
                </a:solidFill>
              </a:rPr>
              <a:t>Node.js</a:t>
            </a:r>
            <a:r>
              <a:rPr lang="zh-TW" altLang="en-US" sz="2000" b="1" dirty="0">
                <a:solidFill>
                  <a:srgbClr val="B79347"/>
                </a:solidFill>
              </a:rPr>
              <a:t>資料庫串接：</a:t>
            </a:r>
            <a:endParaRPr lang="en-US" altLang="zh-TW" sz="2000" b="1" dirty="0">
              <a:solidFill>
                <a:srgbClr val="B79347"/>
              </a:solidFill>
            </a:endParaRPr>
          </a:p>
          <a:p>
            <a:r>
              <a:rPr lang="zh-TW" altLang="en-US" sz="2000" b="1" dirty="0">
                <a:solidFill>
                  <a:srgbClr val="B79347"/>
                </a:solidFill>
              </a:rPr>
              <a:t> </a:t>
            </a:r>
            <a:endParaRPr lang="en-US" altLang="zh-TW" sz="2000" b="1" dirty="0">
              <a:solidFill>
                <a:srgbClr val="B79347"/>
              </a:solidFill>
            </a:endParaRPr>
          </a:p>
          <a:p>
            <a:pPr>
              <a:lnSpc>
                <a:spcPct val="150000"/>
              </a:lnSpc>
            </a:pPr>
            <a:r>
              <a:rPr lang="zh-TW" altLang="en-US" sz="1600" b="1" dirty="0">
                <a:solidFill>
                  <a:schemeClr val="bg1"/>
                </a:solidFill>
                <a:latin typeface="微軟正黑體" panose="020B0604030504040204" pitchFamily="34" charset="-120"/>
                <a:ea typeface="微軟正黑體" panose="020B0604030504040204" pitchFamily="34" charset="-120"/>
              </a:rPr>
              <a:t>會員資料、第三方會員資料 </a:t>
            </a:r>
            <a:r>
              <a:rPr lang="en-US" altLang="zh-TW" sz="1600" b="1" dirty="0">
                <a:solidFill>
                  <a:schemeClr val="bg1"/>
                </a:solidFill>
                <a:latin typeface="微軟正黑體" panose="020B0604030504040204" pitchFamily="34" charset="-120"/>
                <a:ea typeface="微軟正黑體" panose="020B0604030504040204" pitchFamily="34" charset="-120"/>
              </a:rPr>
              <a:t>(Google</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Line)</a:t>
            </a:r>
            <a:r>
              <a:rPr lang="zh-TW" altLang="en-US" sz="1600" b="1" dirty="0">
                <a:solidFill>
                  <a:schemeClr val="bg1"/>
                </a:solidFill>
                <a:latin typeface="微軟正黑體" panose="020B0604030504040204" pitchFamily="34" charset="-120"/>
                <a:ea typeface="微軟正黑體" panose="020B0604030504040204" pitchFamily="34" charset="-120"/>
              </a:rPr>
              <a:t>、商品相關資料、優惠券資料、會員已領取優惠劵資料、棋牌室相關資料、揪團相關資料、課程相關資料、訂桌資料、 信用卡資料、我的最愛資料</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958782E8-7885-A9A2-EFB1-236A71DA1CE6}"/>
              </a:ext>
            </a:extLst>
          </p:cNvPr>
          <p:cNvSpPr txBox="1"/>
          <p:nvPr/>
        </p:nvSpPr>
        <p:spPr>
          <a:xfrm>
            <a:off x="4574741" y="5523989"/>
            <a:ext cx="1988820" cy="3293209"/>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Figma</a:t>
            </a:r>
            <a:r>
              <a:rPr lang="zh-TW" altLang="en-US" sz="2000" b="1" dirty="0">
                <a:solidFill>
                  <a:srgbClr val="B79347"/>
                </a:solidFill>
                <a:latin typeface="微軟正黑體" panose="020B0604030504040204" pitchFamily="34" charset="-120"/>
                <a:ea typeface="微軟正黑體" panose="020B0604030504040204" pitchFamily="34" charset="-120"/>
              </a:rPr>
              <a:t>：</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首頁、</a:t>
            </a:r>
            <a:r>
              <a:rPr lang="en-US" altLang="zh-TW" sz="1600" b="1" dirty="0">
                <a:solidFill>
                  <a:schemeClr val="bg1"/>
                </a:solidFill>
                <a:latin typeface="微軟正黑體" panose="020B0604030504040204" pitchFamily="34" charset="-120"/>
                <a:ea typeface="微軟正黑體" panose="020B0604030504040204" pitchFamily="34" charset="-120"/>
              </a:rPr>
              <a:t>Footer</a:t>
            </a:r>
            <a:r>
              <a:rPr lang="zh-TW" altLang="en-US" sz="1600" b="1" dirty="0">
                <a:solidFill>
                  <a:schemeClr val="bg1"/>
                </a:solidFill>
                <a:latin typeface="微軟正黑體" panose="020B0604030504040204" pitchFamily="34" charset="-120"/>
                <a:ea typeface="微軟正黑體" panose="020B0604030504040204" pitchFamily="34" charset="-120"/>
              </a:rPr>
              <a:t>、</a:t>
            </a:r>
            <a:r>
              <a:rPr lang="en-US" altLang="zh-TW" sz="1600" b="1" dirty="0">
                <a:solidFill>
                  <a:schemeClr val="bg1"/>
                </a:solidFill>
                <a:latin typeface="微軟正黑體" panose="020B0604030504040204" pitchFamily="34" charset="-120"/>
                <a:ea typeface="微軟正黑體" panose="020B0604030504040204" pitchFamily="34" charset="-120"/>
              </a:rPr>
              <a:t>Header</a:t>
            </a:r>
            <a:r>
              <a:rPr lang="zh-TW" altLang="en-US" sz="1600" b="1" dirty="0">
                <a:solidFill>
                  <a:schemeClr val="bg1"/>
                </a:solidFill>
                <a:latin typeface="微軟正黑體" panose="020B0604030504040204" pitchFamily="34" charset="-120"/>
                <a:ea typeface="微軟正黑體" panose="020B0604030504040204" pitchFamily="34" charset="-120"/>
              </a:rPr>
              <a:t>、會員資料、會員資料修改、訂桌紀錄、揪團紀錄、我的最愛、優惠劵、登入、忘記密碼、重設密碼、註冊、會員中心側邊欄</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8" name="文字方塊 37">
            <a:extLst>
              <a:ext uri="{FF2B5EF4-FFF2-40B4-BE49-F238E27FC236}">
                <a16:creationId xmlns:a16="http://schemas.microsoft.com/office/drawing/2014/main" id="{604553A8-6717-660D-F2BD-A1D1CEB880B1}"/>
              </a:ext>
            </a:extLst>
          </p:cNvPr>
          <p:cNvSpPr txBox="1"/>
          <p:nvPr/>
        </p:nvSpPr>
        <p:spPr>
          <a:xfrm>
            <a:off x="6885247" y="5518909"/>
            <a:ext cx="1988820" cy="3046988"/>
          </a:xfrm>
          <a:prstGeom prst="rect">
            <a:avLst/>
          </a:prstGeom>
          <a:noFill/>
        </p:spPr>
        <p:txBody>
          <a:bodyPr wrap="square" rtlCol="0">
            <a:spAutoFit/>
          </a:bodyPr>
          <a:lstStyle/>
          <a:p>
            <a:r>
              <a:rPr lang="en-US" altLang="zh-TW" sz="2000" b="1" dirty="0">
                <a:solidFill>
                  <a:srgbClr val="B79347"/>
                </a:solidFill>
                <a:latin typeface="微軟正黑體" panose="020B0604030504040204" pitchFamily="34" charset="-120"/>
                <a:ea typeface="微軟正黑體" panose="020B0604030504040204" pitchFamily="34" charset="-120"/>
              </a:rPr>
              <a:t>MySQL </a:t>
            </a:r>
            <a:r>
              <a:rPr lang="zh-TW" altLang="en-US" sz="2000" b="1" dirty="0">
                <a:solidFill>
                  <a:srgbClr val="B79347"/>
                </a:solidFill>
                <a:latin typeface="微軟正黑體" panose="020B0604030504040204" pitchFamily="34" charset="-120"/>
                <a:ea typeface="微軟正黑體" panose="020B0604030504040204" pitchFamily="34" charset="-120"/>
              </a:rPr>
              <a:t>資料庫：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latin typeface="微軟正黑體" panose="020B0604030504040204" pitchFamily="34" charset="-120"/>
                <a:ea typeface="微軟正黑體" panose="020B0604030504040204" pitchFamily="34" charset="-120"/>
              </a:rPr>
              <a:t> </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會員資料表、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棋牌室相關資料表、優惠券資料表、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會員已領取優惠劵資料表、</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我的最愛資料表、信用卡資料表</a:t>
            </a:r>
          </a:p>
          <a:p>
            <a:pPr marL="342900" indent="-342900">
              <a:buFont typeface="Arial" panose="020B0604020202020204" pitchFamily="34" charset="0"/>
              <a:buChar char="•"/>
            </a:pPr>
            <a:endParaRPr lang="zh-TW" altLang="en-US" sz="2000" dirty="0">
              <a:solidFill>
                <a:schemeClr val="bg1"/>
              </a:solidFill>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39" name="文字方塊 38">
            <a:extLst>
              <a:ext uri="{FF2B5EF4-FFF2-40B4-BE49-F238E27FC236}">
                <a16:creationId xmlns:a16="http://schemas.microsoft.com/office/drawing/2014/main" id="{E3206C23-4B67-720B-118F-4F898872C343}"/>
              </a:ext>
            </a:extLst>
          </p:cNvPr>
          <p:cNvSpPr txBox="1"/>
          <p:nvPr/>
        </p:nvSpPr>
        <p:spPr>
          <a:xfrm>
            <a:off x="9121201" y="5518909"/>
            <a:ext cx="1988820" cy="2246769"/>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視覺設計：</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主視覺統籌、</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設計色彩及字體規則、</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en-US" altLang="zh-TW" sz="1600" b="1" dirty="0">
                <a:solidFill>
                  <a:schemeClr val="bg1"/>
                </a:solidFill>
                <a:latin typeface="微軟正黑體" panose="020B0604030504040204" pitchFamily="34" charset="-120"/>
                <a:ea typeface="微軟正黑體" panose="020B0604030504040204" pitchFamily="34" charset="-120"/>
              </a:rPr>
              <a:t>Loading </a:t>
            </a:r>
            <a:r>
              <a:rPr lang="zh-TW" altLang="en-US" sz="1600" b="1" dirty="0">
                <a:solidFill>
                  <a:schemeClr val="bg1"/>
                </a:solidFill>
                <a:latin typeface="微軟正黑體" panose="020B0604030504040204" pitchFamily="34" charset="-120"/>
                <a:ea typeface="微軟正黑體" panose="020B0604030504040204" pitchFamily="34" charset="-120"/>
              </a:rPr>
              <a:t>動畫製作</a:t>
            </a:r>
          </a:p>
          <a:p>
            <a:pPr marL="342900" indent="-342900">
              <a:buFont typeface="Arial" panose="020B0604020202020204" pitchFamily="34" charset="0"/>
              <a:buChar char="•"/>
            </a:pPr>
            <a:endParaRPr lang="zh-TW" altLang="en-US" sz="1600" b="1" dirty="0">
              <a:solidFill>
                <a:schemeClr val="bg1"/>
              </a:solidFill>
              <a:latin typeface="微軟正黑體" panose="020B0604030504040204" pitchFamily="34" charset="-120"/>
              <a:ea typeface="微軟正黑體" panose="020B0604030504040204" pitchFamily="34" charset="-120"/>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sp>
        <p:nvSpPr>
          <p:cNvPr id="40" name="文字方塊 39">
            <a:extLst>
              <a:ext uri="{FF2B5EF4-FFF2-40B4-BE49-F238E27FC236}">
                <a16:creationId xmlns:a16="http://schemas.microsoft.com/office/drawing/2014/main" id="{ED4AD9F0-BAA1-C8B6-92D3-82F702813305}"/>
              </a:ext>
            </a:extLst>
          </p:cNvPr>
          <p:cNvSpPr txBox="1"/>
          <p:nvPr/>
        </p:nvSpPr>
        <p:spPr>
          <a:xfrm>
            <a:off x="11657627" y="5518909"/>
            <a:ext cx="1988820" cy="2000548"/>
          </a:xfrm>
          <a:prstGeom prst="rect">
            <a:avLst/>
          </a:prstGeom>
          <a:noFill/>
        </p:spPr>
        <p:txBody>
          <a:bodyPr wrap="square" rtlCol="0">
            <a:spAutoFit/>
          </a:bodyPr>
          <a:lstStyle/>
          <a:p>
            <a:r>
              <a:rPr lang="zh-TW" altLang="en-US" sz="2000" b="1" dirty="0">
                <a:solidFill>
                  <a:srgbClr val="B79347"/>
                </a:solidFill>
                <a:latin typeface="微軟正黑體" panose="020B0604030504040204" pitchFamily="34" charset="-120"/>
                <a:ea typeface="微軟正黑體" panose="020B0604030504040204" pitchFamily="34" charset="-120"/>
              </a:rPr>
              <a:t>企劃書撰寫：</a:t>
            </a:r>
            <a:endParaRPr lang="en-US" altLang="zh-TW" sz="2000" b="1" dirty="0">
              <a:solidFill>
                <a:srgbClr val="B79347"/>
              </a:solidFill>
              <a:latin typeface="微軟正黑體" panose="020B0604030504040204" pitchFamily="34" charset="-120"/>
              <a:ea typeface="微軟正黑體" panose="020B0604030504040204" pitchFamily="34" charset="-120"/>
            </a:endParaRPr>
          </a:p>
          <a:p>
            <a:r>
              <a:rPr lang="zh-TW" altLang="en-US" sz="2000" b="1" dirty="0">
                <a:solidFill>
                  <a:srgbClr val="B79347"/>
                </a:solidFill>
              </a:rPr>
              <a:t> </a:t>
            </a:r>
            <a:endParaRPr lang="en-US" altLang="zh-TW" sz="2000" b="1" dirty="0">
              <a:solidFill>
                <a:srgbClr val="B79347"/>
              </a:solidFill>
            </a:endParaRPr>
          </a:p>
          <a:p>
            <a:r>
              <a:rPr lang="zh-TW" altLang="en-US" sz="1600" b="1" dirty="0">
                <a:solidFill>
                  <a:schemeClr val="bg1"/>
                </a:solidFill>
                <a:latin typeface="微軟正黑體" panose="020B0604030504040204" pitchFamily="34" charset="-120"/>
                <a:ea typeface="微軟正黑體" panose="020B0604030504040204" pitchFamily="34" charset="-120"/>
              </a:rPr>
              <a:t>首頁及共同介面介紹、</a:t>
            </a:r>
            <a:endParaRPr lang="en-US" altLang="zh-TW" sz="1600" b="1" dirty="0">
              <a:solidFill>
                <a:schemeClr val="bg1"/>
              </a:solidFill>
              <a:latin typeface="微軟正黑體" panose="020B0604030504040204" pitchFamily="34" charset="-120"/>
              <a:ea typeface="微軟正黑體" panose="020B0604030504040204" pitchFamily="34" charset="-120"/>
            </a:endParaRPr>
          </a:p>
          <a:p>
            <a:r>
              <a:rPr lang="zh-TW" altLang="en-US" sz="1600" b="1" dirty="0">
                <a:solidFill>
                  <a:schemeClr val="bg1"/>
                </a:solidFill>
                <a:latin typeface="微軟正黑體" panose="020B0604030504040204" pitchFamily="34" charset="-120"/>
                <a:ea typeface="微軟正黑體" panose="020B0604030504040204" pitchFamily="34" charset="-120"/>
              </a:rPr>
              <a:t>會員中心介紹</a:t>
            </a:r>
          </a:p>
          <a:p>
            <a:pPr marL="342900" indent="-342900">
              <a:buFont typeface="Arial" panose="020B0604020202020204" pitchFamily="34" charset="0"/>
              <a:buChar char="•"/>
            </a:pPr>
            <a:endParaRPr lang="zh-TW" altLang="en-US" sz="1600" b="1" dirty="0">
              <a:solidFill>
                <a:schemeClr val="bg1"/>
              </a:solidFill>
              <a:latin typeface="微軟正黑體" panose="020B0604030504040204" pitchFamily="34" charset="-120"/>
              <a:ea typeface="微軟正黑體" panose="020B0604030504040204" pitchFamily="34" charset="-120"/>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pic>
        <p:nvPicPr>
          <p:cNvPr id="2" name="圖片 1">
            <a:extLst>
              <a:ext uri="{FF2B5EF4-FFF2-40B4-BE49-F238E27FC236}">
                <a16:creationId xmlns:a16="http://schemas.microsoft.com/office/drawing/2014/main" id="{AB3C131B-2442-F4F3-308C-BBF843F19630}"/>
              </a:ext>
            </a:extLst>
          </p:cNvPr>
          <p:cNvPicPr>
            <a:picLocks noChangeAspect="1"/>
          </p:cNvPicPr>
          <p:nvPr/>
        </p:nvPicPr>
        <p:blipFill>
          <a:blip r:embed="rId4"/>
          <a:srcRect t="15000" b="9861"/>
          <a:stretch>
            <a:fillRect/>
          </a:stretch>
        </p:blipFill>
        <p:spPr>
          <a:xfrm>
            <a:off x="681517" y="2334770"/>
            <a:ext cx="3560071" cy="3563616"/>
          </a:xfrm>
          <a:custGeom>
            <a:avLst/>
            <a:gdLst>
              <a:gd name="connsiteX0" fmla="*/ 3091815 w 6177489"/>
              <a:gd name="connsiteY0" fmla="*/ 0 h 6183630"/>
              <a:gd name="connsiteX1" fmla="*/ 6167667 w 6177489"/>
              <a:gd name="connsiteY1" fmla="*/ 2775695 h 6183630"/>
              <a:gd name="connsiteX2" fmla="*/ 6177489 w 6177489"/>
              <a:gd name="connsiteY2" fmla="*/ 2904859 h 6183630"/>
              <a:gd name="connsiteX3" fmla="*/ 6177489 w 6177489"/>
              <a:gd name="connsiteY3" fmla="*/ 3278772 h 6183630"/>
              <a:gd name="connsiteX4" fmla="*/ 6167667 w 6177489"/>
              <a:gd name="connsiteY4" fmla="*/ 3407935 h 6183630"/>
              <a:gd name="connsiteX5" fmla="*/ 3091815 w 6177489"/>
              <a:gd name="connsiteY5" fmla="*/ 6183630 h 6183630"/>
              <a:gd name="connsiteX6" fmla="*/ 0 w 6177489"/>
              <a:gd name="connsiteY6" fmla="*/ 3091815 h 6183630"/>
              <a:gd name="connsiteX7" fmla="*/ 3091815 w 6177489"/>
              <a:gd name="connsiteY7" fmla="*/ 0 h 618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7489" h="6183630">
                <a:moveTo>
                  <a:pt x="3091815" y="0"/>
                </a:moveTo>
                <a:cubicBezTo>
                  <a:pt x="4692654" y="0"/>
                  <a:pt x="6009335" y="1216629"/>
                  <a:pt x="6167667" y="2775695"/>
                </a:cubicBezTo>
                <a:lnTo>
                  <a:pt x="6177489" y="2904859"/>
                </a:lnTo>
                <a:lnTo>
                  <a:pt x="6177489" y="3278772"/>
                </a:lnTo>
                <a:lnTo>
                  <a:pt x="6167667" y="3407935"/>
                </a:lnTo>
                <a:cubicBezTo>
                  <a:pt x="6009335" y="4967002"/>
                  <a:pt x="4692654" y="6183630"/>
                  <a:pt x="3091815" y="6183630"/>
                </a:cubicBezTo>
                <a:cubicBezTo>
                  <a:pt x="1384253" y="6183630"/>
                  <a:pt x="0" y="4799377"/>
                  <a:pt x="0" y="3091815"/>
                </a:cubicBezTo>
                <a:cubicBezTo>
                  <a:pt x="0" y="1384253"/>
                  <a:pt x="1384253" y="0"/>
                  <a:pt x="3091815" y="0"/>
                </a:cubicBezTo>
                <a:close/>
              </a:path>
            </a:pathLst>
          </a:custGeom>
        </p:spPr>
      </p:pic>
    </p:spTree>
    <p:extLst>
      <p:ext uri="{BB962C8B-B14F-4D97-AF65-F5344CB8AC3E}">
        <p14:creationId xmlns:p14="http://schemas.microsoft.com/office/powerpoint/2010/main" val="1668015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TotalTime>
  <Words>1424</Words>
  <Application>Microsoft Office PowerPoint</Application>
  <PresentationFormat>自訂</PresentationFormat>
  <Paragraphs>283</Paragraphs>
  <Slides>12</Slides>
  <Notes>11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vt:i4>
      </vt:variant>
    </vt:vector>
  </HeadingPairs>
  <TitlesOfParts>
    <vt:vector size="19" baseType="lpstr">
      <vt:lpstr>Noto Sans TC</vt:lpstr>
      <vt:lpstr>微軟正黑體</vt:lpstr>
      <vt:lpstr>Montserrat</vt:lpstr>
      <vt:lpstr>Nobile</vt:lpstr>
      <vt:lpstr>Arial</vt:lpstr>
      <vt:lpstr>Playfair Display</vt:lpstr>
      <vt:lpstr>Office Theme</vt:lpstr>
      <vt:lpstr>PowerPoint 簡報</vt:lpstr>
      <vt:lpstr>01</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正龍 沈</cp:lastModifiedBy>
  <cp:revision>3</cp:revision>
  <dcterms:created xsi:type="dcterms:W3CDTF">2024-09-04T02:26:34Z</dcterms:created>
  <dcterms:modified xsi:type="dcterms:W3CDTF">2024-09-05T04:41:17Z</dcterms:modified>
</cp:coreProperties>
</file>